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67" r:id="rId14"/>
    <p:sldId id="271" r:id="rId15"/>
    <p:sldId id="369" r:id="rId16"/>
    <p:sldId id="371" r:id="rId17"/>
    <p:sldId id="372" r:id="rId18"/>
    <p:sldId id="370" r:id="rId19"/>
    <p:sldId id="375" r:id="rId20"/>
    <p:sldId id="376" r:id="rId21"/>
    <p:sldId id="373" r:id="rId22"/>
    <p:sldId id="374" r:id="rId23"/>
    <p:sldId id="384" r:id="rId24"/>
    <p:sldId id="378" r:id="rId25"/>
    <p:sldId id="379" r:id="rId26"/>
    <p:sldId id="380" r:id="rId27"/>
    <p:sldId id="385" r:id="rId28"/>
    <p:sldId id="386" r:id="rId29"/>
    <p:sldId id="388" r:id="rId30"/>
    <p:sldId id="390" r:id="rId31"/>
    <p:sldId id="387" r:id="rId32"/>
    <p:sldId id="395" r:id="rId33"/>
    <p:sldId id="396" r:id="rId34"/>
    <p:sldId id="398" r:id="rId35"/>
    <p:sldId id="400" r:id="rId36"/>
    <p:sldId id="399" r:id="rId37"/>
    <p:sldId id="401" r:id="rId38"/>
    <p:sldId id="402" r:id="rId39"/>
    <p:sldId id="403" r:id="rId40"/>
    <p:sldId id="413" r:id="rId41"/>
    <p:sldId id="266" r:id="rId42"/>
    <p:sldId id="268" r:id="rId43"/>
    <p:sldId id="412" r:id="rId44"/>
    <p:sldId id="408" r:id="rId45"/>
    <p:sldId id="409" r:id="rId46"/>
    <p:sldId id="410" r:id="rId47"/>
    <p:sldId id="411" r:id="rId48"/>
    <p:sldId id="404" r:id="rId49"/>
    <p:sldId id="405" r:id="rId50"/>
    <p:sldId id="407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1"/>
    <p:restoredTop sz="80272"/>
  </p:normalViewPr>
  <p:slideViewPr>
    <p:cSldViewPr snapToGrid="0" snapToObjects="1">
      <p:cViewPr varScale="1">
        <p:scale>
          <a:sx n="101" d="100"/>
          <a:sy n="101" d="100"/>
        </p:scale>
        <p:origin x="2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08CEF-3374-2C4A-9E85-29172E440E48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BEA9C-A4EB-9844-83BA-9A13D382F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8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8BEA9C-A4EB-9844-83BA-9A13D382FE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50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357A19-29C5-ED44-ABB6-4BF2B9ACB9D3}" type="slidenum">
              <a:rPr lang="en-US" sz="1200"/>
              <a:pPr/>
              <a:t>21</a:t>
            </a:fld>
            <a:endParaRPr lang="en-US" sz="1200"/>
          </a:p>
        </p:txBody>
      </p:sp>
      <p:sp>
        <p:nvSpPr>
          <p:cNvPr id="3829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91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357A19-29C5-ED44-ABB6-4BF2B9ACB9D3}" type="slidenum">
              <a:rPr lang="en-US" sz="1200"/>
              <a:pPr/>
              <a:t>22</a:t>
            </a:fld>
            <a:endParaRPr lang="en-US" sz="1200"/>
          </a:p>
        </p:txBody>
      </p:sp>
      <p:sp>
        <p:nvSpPr>
          <p:cNvPr id="3829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23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357A19-29C5-ED44-ABB6-4BF2B9ACB9D3}" type="slidenum">
              <a:rPr lang="en-US" sz="1200"/>
              <a:pPr/>
              <a:t>23</a:t>
            </a:fld>
            <a:endParaRPr lang="en-US" sz="1200"/>
          </a:p>
        </p:txBody>
      </p:sp>
      <p:sp>
        <p:nvSpPr>
          <p:cNvPr id="3829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22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357A19-29C5-ED44-ABB6-4BF2B9ACB9D3}" type="slidenum">
              <a:rPr lang="en-US" sz="1200"/>
              <a:pPr/>
              <a:t>24</a:t>
            </a:fld>
            <a:endParaRPr lang="en-US" sz="1200"/>
          </a:p>
        </p:txBody>
      </p:sp>
      <p:sp>
        <p:nvSpPr>
          <p:cNvPr id="3829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21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357A19-29C5-ED44-ABB6-4BF2B9ACB9D3}" type="slidenum">
              <a:rPr lang="en-US" sz="1200"/>
              <a:pPr/>
              <a:t>25</a:t>
            </a:fld>
            <a:endParaRPr lang="en-US" sz="1200"/>
          </a:p>
        </p:txBody>
      </p:sp>
      <p:sp>
        <p:nvSpPr>
          <p:cNvPr id="3829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35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357A19-29C5-ED44-ABB6-4BF2B9ACB9D3}" type="slidenum">
              <a:rPr lang="en-US" sz="1200"/>
              <a:pPr/>
              <a:t>26</a:t>
            </a:fld>
            <a:endParaRPr lang="en-US" sz="1200"/>
          </a:p>
        </p:txBody>
      </p:sp>
      <p:sp>
        <p:nvSpPr>
          <p:cNvPr id="3829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73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357A19-29C5-ED44-ABB6-4BF2B9ACB9D3}" type="slidenum">
              <a:rPr lang="en-US" sz="1200"/>
              <a:pPr/>
              <a:t>27</a:t>
            </a:fld>
            <a:endParaRPr lang="en-US" sz="1200"/>
          </a:p>
        </p:txBody>
      </p:sp>
      <p:sp>
        <p:nvSpPr>
          <p:cNvPr id="3829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54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357A19-29C5-ED44-ABB6-4BF2B9ACB9D3}" type="slidenum">
              <a:rPr lang="en-US" sz="1200"/>
              <a:pPr/>
              <a:t>28</a:t>
            </a:fld>
            <a:endParaRPr lang="en-US" sz="1200"/>
          </a:p>
        </p:txBody>
      </p:sp>
      <p:sp>
        <p:nvSpPr>
          <p:cNvPr id="3829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93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357A19-29C5-ED44-ABB6-4BF2B9ACB9D3}" type="slidenum">
              <a:rPr lang="en-US" sz="1200"/>
              <a:pPr/>
              <a:t>29</a:t>
            </a:fld>
            <a:endParaRPr lang="en-US" sz="1200"/>
          </a:p>
        </p:txBody>
      </p:sp>
      <p:sp>
        <p:nvSpPr>
          <p:cNvPr id="3829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26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357A19-29C5-ED44-ABB6-4BF2B9ACB9D3}" type="slidenum">
              <a:rPr lang="en-US" sz="1200"/>
              <a:pPr/>
              <a:t>30</a:t>
            </a:fld>
            <a:endParaRPr lang="en-US" sz="1200"/>
          </a:p>
        </p:txBody>
      </p:sp>
      <p:sp>
        <p:nvSpPr>
          <p:cNvPr id="3829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70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 human brain has about 100 billion neurons.</a:t>
            </a:r>
          </a:p>
          <a:p>
            <a:r>
              <a:rPr lang="en-US" altLang="en-US" dirty="0"/>
              <a:t>With an estimated average of one thousand connections between each neuron and its neighbors,</a:t>
            </a:r>
          </a:p>
          <a:p>
            <a:r>
              <a:rPr lang="en-US" altLang="en-US" dirty="0"/>
              <a:t>we have about 100 trillion connections, each capable of a simultaneous calculation...</a:t>
            </a:r>
          </a:p>
          <a:p>
            <a:r>
              <a:rPr lang="en-US" altLang="en-US" dirty="0"/>
              <a:t>(but) only 200 calculations per second... </a:t>
            </a:r>
          </a:p>
          <a:p>
            <a:r>
              <a:rPr lang="en-US" altLang="en-US" dirty="0"/>
              <a:t>With 100 trillion connections, each computing at 200 calculations per second, we get 20 million billion calculations per second.</a:t>
            </a:r>
          </a:p>
          <a:p>
            <a:r>
              <a:rPr lang="en-US" altLang="en-US" dirty="0"/>
              <a:t>by the year 2020, a massively parallel neural net computer [will be able to perform] about 20 million billion neural connection calculations per second, </a:t>
            </a:r>
          </a:p>
          <a:p>
            <a:r>
              <a:rPr lang="en-US" altLang="en-US" dirty="0"/>
              <a:t>which is equal to the human brain.</a:t>
            </a:r>
          </a:p>
          <a:p>
            <a:r>
              <a:rPr lang="en-US" altLang="en-US" dirty="0"/>
              <a:t>		Ray Kurzweil, "The Age of Spiritual Machines", 1999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8BEA9C-A4EB-9844-83BA-9A13D382FE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12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357A19-29C5-ED44-ABB6-4BF2B9ACB9D3}" type="slidenum">
              <a:rPr lang="en-US" sz="1200"/>
              <a:pPr/>
              <a:t>31</a:t>
            </a:fld>
            <a:endParaRPr lang="en-US" sz="1200"/>
          </a:p>
        </p:txBody>
      </p:sp>
      <p:sp>
        <p:nvSpPr>
          <p:cNvPr id="3829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17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357A19-29C5-ED44-ABB6-4BF2B9ACB9D3}" type="slidenum">
              <a:rPr lang="en-US" sz="1200"/>
              <a:pPr/>
              <a:t>32</a:t>
            </a:fld>
            <a:endParaRPr lang="en-US" sz="1200"/>
          </a:p>
        </p:txBody>
      </p:sp>
      <p:sp>
        <p:nvSpPr>
          <p:cNvPr id="3829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87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357A19-29C5-ED44-ABB6-4BF2B9ACB9D3}" type="slidenum">
              <a:rPr lang="en-US" sz="1200"/>
              <a:pPr/>
              <a:t>33</a:t>
            </a:fld>
            <a:endParaRPr lang="en-US" sz="1200"/>
          </a:p>
        </p:txBody>
      </p:sp>
      <p:sp>
        <p:nvSpPr>
          <p:cNvPr id="3829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78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357A19-29C5-ED44-ABB6-4BF2B9ACB9D3}" type="slidenum">
              <a:rPr lang="en-US" sz="1200"/>
              <a:pPr/>
              <a:t>34</a:t>
            </a:fld>
            <a:endParaRPr lang="en-US" sz="1200"/>
          </a:p>
        </p:txBody>
      </p:sp>
      <p:sp>
        <p:nvSpPr>
          <p:cNvPr id="3829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80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8BEA9C-A4EB-9844-83BA-9A13D382FE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2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357A19-29C5-ED44-ABB6-4BF2B9ACB9D3}" type="slidenum">
              <a:rPr lang="en-US" sz="1200"/>
              <a:pPr/>
              <a:t>15</a:t>
            </a:fld>
            <a:endParaRPr lang="en-US" sz="1200"/>
          </a:p>
        </p:txBody>
      </p:sp>
      <p:sp>
        <p:nvSpPr>
          <p:cNvPr id="3829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13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357A19-29C5-ED44-ABB6-4BF2B9ACB9D3}" type="slidenum">
              <a:rPr lang="en-US" sz="1200"/>
              <a:pPr/>
              <a:t>16</a:t>
            </a:fld>
            <a:endParaRPr lang="en-US" sz="1200"/>
          </a:p>
        </p:txBody>
      </p:sp>
      <p:sp>
        <p:nvSpPr>
          <p:cNvPr id="3829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45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357A19-29C5-ED44-ABB6-4BF2B9ACB9D3}" type="slidenum">
              <a:rPr lang="en-US" sz="1200"/>
              <a:pPr/>
              <a:t>17</a:t>
            </a:fld>
            <a:endParaRPr lang="en-US" sz="1200"/>
          </a:p>
        </p:txBody>
      </p:sp>
      <p:sp>
        <p:nvSpPr>
          <p:cNvPr id="3829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90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357A19-29C5-ED44-ABB6-4BF2B9ACB9D3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3829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72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357A19-29C5-ED44-ABB6-4BF2B9ACB9D3}" type="slidenum">
              <a:rPr lang="en-US" sz="1200"/>
              <a:pPr/>
              <a:t>19</a:t>
            </a:fld>
            <a:endParaRPr lang="en-US" sz="1200"/>
          </a:p>
        </p:txBody>
      </p:sp>
      <p:sp>
        <p:nvSpPr>
          <p:cNvPr id="3829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3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357A19-29C5-ED44-ABB6-4BF2B9ACB9D3}" type="slidenum">
              <a:rPr lang="en-US" sz="1200"/>
              <a:pPr/>
              <a:t>20</a:t>
            </a:fld>
            <a:endParaRPr lang="en-US" sz="1200"/>
          </a:p>
        </p:txBody>
      </p:sp>
      <p:sp>
        <p:nvSpPr>
          <p:cNvPr id="3829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47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8235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Lecture 14: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13257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CAA15D4-0CB5-EF45-8519-7F56CA1FF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401" y="2443023"/>
            <a:ext cx="3675746" cy="27697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B2D39A-4D95-6644-ADAD-D932D6EE08E9}"/>
              </a:ext>
            </a:extLst>
          </p:cNvPr>
          <p:cNvSpPr txBox="1"/>
          <p:nvPr/>
        </p:nvSpPr>
        <p:spPr>
          <a:xfrm>
            <a:off x="0" y="203200"/>
            <a:ext cx="4467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Artificial Neural Networks</a:t>
            </a:r>
          </a:p>
        </p:txBody>
      </p:sp>
      <p:pic>
        <p:nvPicPr>
          <p:cNvPr id="5121" name="Picture 1" descr="page9image1822656">
            <a:extLst>
              <a:ext uri="{FF2B5EF4-FFF2-40B4-BE49-F238E27FC236}">
                <a16:creationId xmlns:a16="http://schemas.microsoft.com/office/drawing/2014/main" id="{4B22F2A3-82DB-2F4F-A35D-83EE3DE7D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" y="889508"/>
            <a:ext cx="7315201" cy="347878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122" name="Picture 2" descr="page3image1821536">
            <a:extLst>
              <a:ext uri="{FF2B5EF4-FFF2-40B4-BE49-F238E27FC236}">
                <a16:creationId xmlns:a16="http://schemas.microsoft.com/office/drawing/2014/main" id="{B67F6715-E585-CA4F-8E7B-AF44CEAB7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0" y="4469825"/>
            <a:ext cx="19177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BDEB7F-4240-4447-B810-F800110C1F3C}"/>
              </a:ext>
            </a:extLst>
          </p:cNvPr>
          <p:cNvSpPr/>
          <p:nvPr/>
        </p:nvSpPr>
        <p:spPr>
          <a:xfrm>
            <a:off x="10263042" y="4008160"/>
            <a:ext cx="11428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LiberationSans"/>
              </a:rPr>
              <a:t>linear </a:t>
            </a:r>
          </a:p>
          <a:p>
            <a:r>
              <a:rPr lang="en-US" dirty="0">
                <a:solidFill>
                  <a:srgbClr val="333333"/>
                </a:solidFill>
                <a:latin typeface="LiberationSans"/>
              </a:rPr>
              <a:t>decision </a:t>
            </a:r>
          </a:p>
          <a:p>
            <a:r>
              <a:rPr lang="en-US" dirty="0">
                <a:solidFill>
                  <a:srgbClr val="333333"/>
                </a:solidFill>
                <a:latin typeface="LiberationSans"/>
              </a:rPr>
              <a:t>boundary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5932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2CC0CF-117E-BB4B-A810-B9389E7D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045" y="3013829"/>
            <a:ext cx="5324110" cy="36536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A210ED-DE73-2543-8D33-18A8D1E6DD8B}"/>
              </a:ext>
            </a:extLst>
          </p:cNvPr>
          <p:cNvSpPr txBox="1"/>
          <p:nvPr/>
        </p:nvSpPr>
        <p:spPr>
          <a:xfrm>
            <a:off x="148134" y="0"/>
            <a:ext cx="8609921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Gradient Descent Learning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Compare prediction to reality to get a measure of “error” or “loss”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Given direction of error, measure whether weights were too high or too low for that x;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For example, in y = b0 + b1*x1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if our b0 = 1 and our b1 = -1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And x = 1 and y = 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Then our prediction was y = 1 + -1*1 =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This value was too low by 2, so our cost/error/loss = 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We want to change our weights in a way that gets us closer to the right answer</a:t>
            </a:r>
          </a:p>
          <a:p>
            <a:pPr lvl="1"/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84222F-B624-C94F-807D-A10B474E9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55" y="3130248"/>
            <a:ext cx="6527800" cy="353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9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5F5616-727C-B84E-9EBC-B5AE5D317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509140"/>
            <a:ext cx="12192000" cy="4728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C5FD5E-1723-1445-9ADC-DFDD8E0EA40E}"/>
              </a:ext>
            </a:extLst>
          </p:cNvPr>
          <p:cNvSpPr txBox="1"/>
          <p:nvPr/>
        </p:nvSpPr>
        <p:spPr>
          <a:xfrm>
            <a:off x="266700" y="457200"/>
            <a:ext cx="2468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Learning Rate</a:t>
            </a:r>
          </a:p>
        </p:txBody>
      </p:sp>
    </p:spTree>
    <p:extLst>
      <p:ext uri="{BB962C8B-B14F-4D97-AF65-F5344CB8AC3E}">
        <p14:creationId xmlns:p14="http://schemas.microsoft.com/office/powerpoint/2010/main" val="2229284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00740-FC7D-9C4B-8964-DF3219DDE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0375"/>
            <a:ext cx="12192000" cy="4750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F4F31D-6D9D-9A4C-9E51-91398C5393FA}"/>
              </a:ext>
            </a:extLst>
          </p:cNvPr>
          <p:cNvSpPr txBox="1"/>
          <p:nvPr/>
        </p:nvSpPr>
        <p:spPr>
          <a:xfrm>
            <a:off x="266700" y="457200"/>
            <a:ext cx="2965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Normalized Data</a:t>
            </a:r>
          </a:p>
        </p:txBody>
      </p:sp>
    </p:spTree>
    <p:extLst>
      <p:ext uri="{BB962C8B-B14F-4D97-AF65-F5344CB8AC3E}">
        <p14:creationId xmlns:p14="http://schemas.microsoft.com/office/powerpoint/2010/main" val="4265879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8F4201-0FF9-7348-9A26-6629F71BA483}"/>
              </a:ext>
            </a:extLst>
          </p:cNvPr>
          <p:cNvSpPr txBox="1"/>
          <p:nvPr/>
        </p:nvSpPr>
        <p:spPr>
          <a:xfrm>
            <a:off x="214635" y="0"/>
            <a:ext cx="7204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Neural networks and logical computations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96CDE-C683-9A47-9361-36B2F88F78FB}"/>
              </a:ext>
            </a:extLst>
          </p:cNvPr>
          <p:cNvSpPr txBox="1"/>
          <p:nvPr/>
        </p:nvSpPr>
        <p:spPr>
          <a:xfrm>
            <a:off x="214634" y="598050"/>
            <a:ext cx="1165986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We can simple, single layer ANNs to implement the basic logic gates (e.g. AND, OR, NOT).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It is well known from logic that we can construct any logical function from these three basic logic gates.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All we need to do is find the appropriate connection weights and neuron thresholds to produce the right outputs for each set of inputs.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We shall see explicitly how one can construct simple networks that perform NOT, AND, and OR.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443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87" name="Rectangle 35"/>
          <p:cNvSpPr>
            <a:spLocks noChangeArrowheads="1"/>
          </p:cNvSpPr>
          <p:nvPr/>
        </p:nvSpPr>
        <p:spPr bwMode="auto">
          <a:xfrm>
            <a:off x="0" y="-52387"/>
            <a:ext cx="4902506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3400" dirty="0">
                <a:solidFill>
                  <a:schemeClr val="accent5"/>
                </a:solidFill>
              </a:rPr>
              <a:t>Computing Logical AND</a:t>
            </a:r>
            <a:endParaRPr lang="en-US" sz="4400" dirty="0">
              <a:solidFill>
                <a:schemeClr val="accent5"/>
              </a:solidFill>
              <a:latin typeface="Times New Roman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79821" y="2129605"/>
          <a:ext cx="230015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6146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87" name="Rectangle 35"/>
          <p:cNvSpPr>
            <a:spLocks noChangeArrowheads="1"/>
          </p:cNvSpPr>
          <p:nvPr/>
        </p:nvSpPr>
        <p:spPr bwMode="auto">
          <a:xfrm>
            <a:off x="0" y="-52387"/>
            <a:ext cx="4902506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3400" dirty="0">
                <a:solidFill>
                  <a:schemeClr val="accent5"/>
                </a:solidFill>
              </a:rPr>
              <a:t>Computing Logical AND</a:t>
            </a:r>
            <a:endParaRPr lang="en-US" sz="4400" dirty="0">
              <a:solidFill>
                <a:schemeClr val="accent5"/>
              </a:solidFill>
              <a:latin typeface="Times New Roman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79821" y="2129605"/>
          <a:ext cx="230015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301730" y="2233049"/>
            <a:ext cx="2967963" cy="2872528"/>
            <a:chOff x="4096677" y="3451155"/>
            <a:chExt cx="2967963" cy="2872528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4669437" y="3589375"/>
              <a:ext cx="7493" cy="21887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4676931" y="5778166"/>
              <a:ext cx="2235309" cy="244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91332" y="5954351"/>
              <a:ext cx="607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96677" y="4523348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00820" y="58184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36040" y="5492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6063" y="34511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2954" y="59299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46" name="Oval 45"/>
          <p:cNvSpPr/>
          <p:nvPr/>
        </p:nvSpPr>
        <p:spPr>
          <a:xfrm>
            <a:off x="3729584" y="2257757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935636" y="2257757"/>
            <a:ext cx="304799" cy="3034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729584" y="4374167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35637" y="4408317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87" name="Rectangle 35"/>
          <p:cNvSpPr>
            <a:spLocks noChangeArrowheads="1"/>
          </p:cNvSpPr>
          <p:nvPr/>
        </p:nvSpPr>
        <p:spPr bwMode="auto">
          <a:xfrm>
            <a:off x="0" y="-52387"/>
            <a:ext cx="4902506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3400" dirty="0">
                <a:solidFill>
                  <a:schemeClr val="accent5"/>
                </a:solidFill>
              </a:rPr>
              <a:t>Computing Logical AND</a:t>
            </a:r>
            <a:endParaRPr lang="en-US" sz="4400" dirty="0">
              <a:solidFill>
                <a:schemeClr val="accent5"/>
              </a:solidFill>
              <a:latin typeface="Times New Roman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79821" y="2129605"/>
          <a:ext cx="230015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301730" y="2233049"/>
            <a:ext cx="2967963" cy="2872528"/>
            <a:chOff x="4096677" y="3451155"/>
            <a:chExt cx="2967963" cy="2872528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4669437" y="3589375"/>
              <a:ext cx="7493" cy="21887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4676931" y="5778166"/>
              <a:ext cx="2235309" cy="244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91332" y="5954351"/>
              <a:ext cx="607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96677" y="4523348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00820" y="58184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36040" y="5492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6063" y="34511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2954" y="59299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46" name="Oval 45"/>
          <p:cNvSpPr/>
          <p:nvPr/>
        </p:nvSpPr>
        <p:spPr>
          <a:xfrm>
            <a:off x="3729584" y="2257757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935636" y="2257757"/>
            <a:ext cx="304799" cy="3034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729584" y="4374167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35637" y="4408317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1952" name="Straight Connector 381951"/>
          <p:cNvCxnSpPr/>
          <p:nvPr/>
        </p:nvCxnSpPr>
        <p:spPr>
          <a:xfrm>
            <a:off x="4226146" y="1967943"/>
            <a:ext cx="2862400" cy="273018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990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87" name="Rectangle 35"/>
          <p:cNvSpPr>
            <a:spLocks noChangeArrowheads="1"/>
          </p:cNvSpPr>
          <p:nvPr/>
        </p:nvSpPr>
        <p:spPr bwMode="auto">
          <a:xfrm>
            <a:off x="0" y="-52387"/>
            <a:ext cx="4902506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3400" dirty="0">
                <a:solidFill>
                  <a:schemeClr val="accent5"/>
                </a:solidFill>
              </a:rPr>
              <a:t>Computing Logical AND</a:t>
            </a:r>
            <a:endParaRPr lang="en-US" sz="4400" dirty="0">
              <a:solidFill>
                <a:schemeClr val="accent5"/>
              </a:solidFill>
              <a:latin typeface="Times New Roman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79821" y="2129605"/>
          <a:ext cx="230015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2" name="Group 51"/>
          <p:cNvGrpSpPr/>
          <p:nvPr/>
        </p:nvGrpSpPr>
        <p:grpSpPr>
          <a:xfrm>
            <a:off x="7977741" y="2257757"/>
            <a:ext cx="3837326" cy="3497637"/>
            <a:chOff x="7567535" y="441669"/>
            <a:chExt cx="3837326" cy="3497637"/>
          </a:xfrm>
        </p:grpSpPr>
        <p:grpSp>
          <p:nvGrpSpPr>
            <p:cNvPr id="11" name="Group 10"/>
            <p:cNvGrpSpPr/>
            <p:nvPr/>
          </p:nvGrpSpPr>
          <p:grpSpPr>
            <a:xfrm>
              <a:off x="7567535" y="3017478"/>
              <a:ext cx="494675" cy="921828"/>
              <a:chOff x="5768715" y="4144847"/>
              <a:chExt cx="494675" cy="921828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5768715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815516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0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230279" y="3017478"/>
              <a:ext cx="494675" cy="921828"/>
              <a:chOff x="7431459" y="4144847"/>
              <a:chExt cx="494675" cy="921828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463441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7431459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910186" y="2994925"/>
              <a:ext cx="494675" cy="921828"/>
              <a:chOff x="9094203" y="4144847"/>
              <a:chExt cx="494675" cy="92182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9187806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9094203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9168658" y="441669"/>
              <a:ext cx="494675" cy="921828"/>
              <a:chOff x="7407143" y="1404146"/>
              <a:chExt cx="494675" cy="921828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07143" y="1823870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463441" y="1404146"/>
                <a:ext cx="239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</p:grpSp>
        <p:cxnSp>
          <p:nvCxnSpPr>
            <p:cNvPr id="20" name="Straight Arrow Connector 19"/>
            <p:cNvCxnSpPr>
              <a:stCxn id="8" idx="0"/>
              <a:endCxn id="14" idx="3"/>
            </p:cNvCxnSpPr>
            <p:nvPr/>
          </p:nvCxnSpPr>
          <p:spPr>
            <a:xfrm flipV="1">
              <a:off x="7814873" y="1289966"/>
              <a:ext cx="1426228" cy="17275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2" idx="0"/>
              <a:endCxn id="14" idx="4"/>
            </p:cNvCxnSpPr>
            <p:nvPr/>
          </p:nvCxnSpPr>
          <p:spPr>
            <a:xfrm flipH="1" flipV="1">
              <a:off x="9415996" y="1363497"/>
              <a:ext cx="61621" cy="1653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endCxn id="14" idx="5"/>
            </p:cNvCxnSpPr>
            <p:nvPr/>
          </p:nvCxnSpPr>
          <p:spPr>
            <a:xfrm flipH="1" flipV="1">
              <a:off x="9590890" y="1289966"/>
              <a:ext cx="1549470" cy="19785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301730" y="2233049"/>
            <a:ext cx="2967963" cy="2872528"/>
            <a:chOff x="4096677" y="3451155"/>
            <a:chExt cx="2967963" cy="2872528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4669437" y="3589375"/>
              <a:ext cx="7493" cy="21887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4676931" y="5778166"/>
              <a:ext cx="2235309" cy="244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76342" y="5954351"/>
              <a:ext cx="607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96677" y="4523348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00820" y="58184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36040" y="5492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6063" y="34511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2954" y="59299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46" name="Oval 45"/>
          <p:cNvSpPr/>
          <p:nvPr/>
        </p:nvSpPr>
        <p:spPr>
          <a:xfrm>
            <a:off x="3729584" y="2257757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935636" y="2257757"/>
            <a:ext cx="304799" cy="3034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729584" y="4374167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35637" y="4408317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8580347" y="5793909"/>
            <a:ext cx="274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weights do we need?</a:t>
            </a:r>
          </a:p>
        </p:txBody>
      </p:sp>
      <p:cxnSp>
        <p:nvCxnSpPr>
          <p:cNvPr id="381952" name="Straight Connector 381951"/>
          <p:cNvCxnSpPr/>
          <p:nvPr/>
        </p:nvCxnSpPr>
        <p:spPr>
          <a:xfrm>
            <a:off x="4226146" y="1967943"/>
            <a:ext cx="2862400" cy="273018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699410" y="2736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074235" y="4927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754985" y="4897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416886" y="4897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472416" y="377059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450221" y="396981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820143" y="372600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56497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87" name="Rectangle 35"/>
          <p:cNvSpPr>
            <a:spLocks noChangeArrowheads="1"/>
          </p:cNvSpPr>
          <p:nvPr/>
        </p:nvSpPr>
        <p:spPr bwMode="auto">
          <a:xfrm>
            <a:off x="0" y="-52387"/>
            <a:ext cx="4902506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3400" dirty="0">
                <a:solidFill>
                  <a:schemeClr val="accent5"/>
                </a:solidFill>
              </a:rPr>
              <a:t>Computing Logical AND</a:t>
            </a:r>
            <a:endParaRPr lang="en-US" sz="4400" dirty="0">
              <a:solidFill>
                <a:schemeClr val="accent5"/>
              </a:solidFill>
              <a:latin typeface="Times New Roman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79821" y="2129605"/>
          <a:ext cx="230015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2" name="Group 51"/>
          <p:cNvGrpSpPr/>
          <p:nvPr/>
        </p:nvGrpSpPr>
        <p:grpSpPr>
          <a:xfrm>
            <a:off x="7977741" y="2257757"/>
            <a:ext cx="3837326" cy="3497637"/>
            <a:chOff x="7567535" y="441669"/>
            <a:chExt cx="3837326" cy="3497637"/>
          </a:xfrm>
        </p:grpSpPr>
        <p:grpSp>
          <p:nvGrpSpPr>
            <p:cNvPr id="11" name="Group 10"/>
            <p:cNvGrpSpPr/>
            <p:nvPr/>
          </p:nvGrpSpPr>
          <p:grpSpPr>
            <a:xfrm>
              <a:off x="7567535" y="3017478"/>
              <a:ext cx="494675" cy="921828"/>
              <a:chOff x="5768715" y="4144847"/>
              <a:chExt cx="494675" cy="921828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5768715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815516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0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230279" y="3017478"/>
              <a:ext cx="494675" cy="921828"/>
              <a:chOff x="7431459" y="4144847"/>
              <a:chExt cx="494675" cy="921828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463441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7431459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910186" y="2994925"/>
              <a:ext cx="494675" cy="921828"/>
              <a:chOff x="9094203" y="4144847"/>
              <a:chExt cx="494675" cy="92182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9187806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9094203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9168658" y="441669"/>
              <a:ext cx="494675" cy="921828"/>
              <a:chOff x="7407143" y="1404146"/>
              <a:chExt cx="494675" cy="921828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07143" y="1823870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463441" y="1404146"/>
                <a:ext cx="239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</p:grpSp>
        <p:cxnSp>
          <p:nvCxnSpPr>
            <p:cNvPr id="20" name="Straight Arrow Connector 19"/>
            <p:cNvCxnSpPr>
              <a:stCxn id="8" idx="0"/>
              <a:endCxn id="14" idx="3"/>
            </p:cNvCxnSpPr>
            <p:nvPr/>
          </p:nvCxnSpPr>
          <p:spPr>
            <a:xfrm flipV="1">
              <a:off x="7814873" y="1289966"/>
              <a:ext cx="1426228" cy="17275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2" idx="0"/>
              <a:endCxn id="14" idx="4"/>
            </p:cNvCxnSpPr>
            <p:nvPr/>
          </p:nvCxnSpPr>
          <p:spPr>
            <a:xfrm flipH="1" flipV="1">
              <a:off x="9415996" y="1363497"/>
              <a:ext cx="61621" cy="1653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endCxn id="14" idx="5"/>
            </p:cNvCxnSpPr>
            <p:nvPr/>
          </p:nvCxnSpPr>
          <p:spPr>
            <a:xfrm flipH="1" flipV="1">
              <a:off x="9590890" y="1289966"/>
              <a:ext cx="1549470" cy="19785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301730" y="2233049"/>
            <a:ext cx="2967963" cy="2872528"/>
            <a:chOff x="4096677" y="3451155"/>
            <a:chExt cx="2967963" cy="2872528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4669437" y="3589375"/>
              <a:ext cx="7493" cy="21887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4676931" y="5778166"/>
              <a:ext cx="2235309" cy="244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76342" y="5954351"/>
              <a:ext cx="607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96677" y="4523348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00820" y="58184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36040" y="5492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6063" y="34511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2954" y="59299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46" name="Oval 45"/>
          <p:cNvSpPr/>
          <p:nvPr/>
        </p:nvSpPr>
        <p:spPr>
          <a:xfrm>
            <a:off x="3729584" y="2257757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935636" y="2257757"/>
            <a:ext cx="304799" cy="3034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729584" y="4374167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35637" y="4408317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8583596" y="5800364"/>
            <a:ext cx="274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weights do we need?</a:t>
            </a:r>
          </a:p>
        </p:txBody>
      </p:sp>
      <p:cxnSp>
        <p:nvCxnSpPr>
          <p:cNvPr id="381952" name="Straight Connector 381951"/>
          <p:cNvCxnSpPr/>
          <p:nvPr/>
        </p:nvCxnSpPr>
        <p:spPr>
          <a:xfrm>
            <a:off x="4226146" y="1967943"/>
            <a:ext cx="2862400" cy="273018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699410" y="2736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074235" y="4927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754985" y="4897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416886" y="4897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472416" y="377059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450221" y="396981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820143" y="372600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71813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3image1808544">
            <a:extLst>
              <a:ext uri="{FF2B5EF4-FFF2-40B4-BE49-F238E27FC236}">
                <a16:creationId xmlns:a16="http://schemas.microsoft.com/office/drawing/2014/main" id="{9B5FE642-E13E-3C49-8030-C2BB52B43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18" y="1278759"/>
            <a:ext cx="29718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image1807872">
            <a:extLst>
              <a:ext uri="{FF2B5EF4-FFF2-40B4-BE49-F238E27FC236}">
                <a16:creationId xmlns:a16="http://schemas.microsoft.com/office/drawing/2014/main" id="{4705EF85-1F2E-7A48-8022-7D9CD8478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1278759"/>
            <a:ext cx="2667000" cy="173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3image1808992">
            <a:extLst>
              <a:ext uri="{FF2B5EF4-FFF2-40B4-BE49-F238E27FC236}">
                <a16:creationId xmlns:a16="http://schemas.microsoft.com/office/drawing/2014/main" id="{2B50EDDB-90FA-6441-83C4-8D1B6B1F3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3719053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391AC8-2D16-0740-9D10-0E54E9522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082" y="1589909"/>
            <a:ext cx="4208518" cy="4208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82E38F-2B73-464C-BF1A-657519330C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724" y="3577459"/>
            <a:ext cx="3287331" cy="372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5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87" name="Rectangle 35"/>
          <p:cNvSpPr>
            <a:spLocks noChangeArrowheads="1"/>
          </p:cNvSpPr>
          <p:nvPr/>
        </p:nvSpPr>
        <p:spPr bwMode="auto">
          <a:xfrm>
            <a:off x="0" y="-52387"/>
            <a:ext cx="4902506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3400" dirty="0">
                <a:solidFill>
                  <a:schemeClr val="accent5"/>
                </a:solidFill>
              </a:rPr>
              <a:t>Computing Logical AND</a:t>
            </a:r>
            <a:endParaRPr lang="en-US" sz="4400" dirty="0">
              <a:solidFill>
                <a:schemeClr val="accent5"/>
              </a:solidFill>
              <a:latin typeface="Times New Roman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79821" y="2129605"/>
          <a:ext cx="230015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2" name="Group 51"/>
          <p:cNvGrpSpPr/>
          <p:nvPr/>
        </p:nvGrpSpPr>
        <p:grpSpPr>
          <a:xfrm>
            <a:off x="7977741" y="2257757"/>
            <a:ext cx="3837326" cy="3497637"/>
            <a:chOff x="7567535" y="441669"/>
            <a:chExt cx="3837326" cy="3497637"/>
          </a:xfrm>
        </p:grpSpPr>
        <p:grpSp>
          <p:nvGrpSpPr>
            <p:cNvPr id="11" name="Group 10"/>
            <p:cNvGrpSpPr/>
            <p:nvPr/>
          </p:nvGrpSpPr>
          <p:grpSpPr>
            <a:xfrm>
              <a:off x="7567535" y="3017478"/>
              <a:ext cx="494675" cy="921828"/>
              <a:chOff x="5768715" y="4144847"/>
              <a:chExt cx="494675" cy="921828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5768715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815516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0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230279" y="3017478"/>
              <a:ext cx="494675" cy="921828"/>
              <a:chOff x="7431459" y="4144847"/>
              <a:chExt cx="494675" cy="921828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463441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7431459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910186" y="2994925"/>
              <a:ext cx="494675" cy="921828"/>
              <a:chOff x="9094203" y="4144847"/>
              <a:chExt cx="494675" cy="92182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9187806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9094203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9168658" y="441669"/>
              <a:ext cx="494675" cy="921828"/>
              <a:chOff x="7407143" y="1404146"/>
              <a:chExt cx="494675" cy="921828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07143" y="1823870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463441" y="1404146"/>
                <a:ext cx="239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</p:grpSp>
        <p:cxnSp>
          <p:nvCxnSpPr>
            <p:cNvPr id="20" name="Straight Arrow Connector 19"/>
            <p:cNvCxnSpPr>
              <a:stCxn id="8" idx="0"/>
              <a:endCxn id="14" idx="3"/>
            </p:cNvCxnSpPr>
            <p:nvPr/>
          </p:nvCxnSpPr>
          <p:spPr>
            <a:xfrm flipV="1">
              <a:off x="7814873" y="1289966"/>
              <a:ext cx="1426228" cy="17275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2" idx="0"/>
              <a:endCxn id="14" idx="4"/>
            </p:cNvCxnSpPr>
            <p:nvPr/>
          </p:nvCxnSpPr>
          <p:spPr>
            <a:xfrm flipH="1" flipV="1">
              <a:off x="9415996" y="1363497"/>
              <a:ext cx="61621" cy="1653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endCxn id="14" idx="5"/>
            </p:cNvCxnSpPr>
            <p:nvPr/>
          </p:nvCxnSpPr>
          <p:spPr>
            <a:xfrm flipH="1" flipV="1">
              <a:off x="9590890" y="1289966"/>
              <a:ext cx="1549470" cy="19785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301730" y="2233049"/>
            <a:ext cx="2967963" cy="2872528"/>
            <a:chOff x="4096677" y="3451155"/>
            <a:chExt cx="2967963" cy="2872528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4669437" y="3589375"/>
              <a:ext cx="7493" cy="21887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4676931" y="5778166"/>
              <a:ext cx="2235309" cy="244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76342" y="5954351"/>
              <a:ext cx="607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96677" y="4523348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00820" y="58184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36040" y="5492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6063" y="34511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2954" y="59299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46" name="Oval 45"/>
          <p:cNvSpPr/>
          <p:nvPr/>
        </p:nvSpPr>
        <p:spPr>
          <a:xfrm>
            <a:off x="3729584" y="2257757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935636" y="2257757"/>
            <a:ext cx="304799" cy="3034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729584" y="4374167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35637" y="4408317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1952" name="Straight Connector 381951"/>
          <p:cNvCxnSpPr/>
          <p:nvPr/>
        </p:nvCxnSpPr>
        <p:spPr>
          <a:xfrm>
            <a:off x="4226146" y="1967943"/>
            <a:ext cx="2862400" cy="273018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699410" y="2736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074235" y="4927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754985" y="4897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416886" y="4897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472416" y="377059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450221" y="396981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820143" y="372600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5FA327-6082-0D47-AAAA-D8C55E9D2084}"/>
              </a:ext>
            </a:extLst>
          </p:cNvPr>
          <p:cNvSpPr txBox="1"/>
          <p:nvPr/>
        </p:nvSpPr>
        <p:spPr>
          <a:xfrm>
            <a:off x="8583596" y="5800364"/>
            <a:ext cx="274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weights do we need?</a:t>
            </a:r>
          </a:p>
        </p:txBody>
      </p:sp>
    </p:spTree>
    <p:extLst>
      <p:ext uri="{BB962C8B-B14F-4D97-AF65-F5344CB8AC3E}">
        <p14:creationId xmlns:p14="http://schemas.microsoft.com/office/powerpoint/2010/main" val="816525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87" name="Rectangle 35"/>
          <p:cNvSpPr>
            <a:spLocks noChangeArrowheads="1"/>
          </p:cNvSpPr>
          <p:nvPr/>
        </p:nvSpPr>
        <p:spPr bwMode="auto">
          <a:xfrm>
            <a:off x="0" y="-52387"/>
            <a:ext cx="4902506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3400" dirty="0">
                <a:solidFill>
                  <a:schemeClr val="accent5"/>
                </a:solidFill>
              </a:rPr>
              <a:t>Computing Logical AND</a:t>
            </a:r>
            <a:endParaRPr lang="en-US" sz="4400" dirty="0">
              <a:solidFill>
                <a:schemeClr val="accent5"/>
              </a:solidFill>
              <a:latin typeface="Times New Roman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79821" y="2129605"/>
          <a:ext cx="230015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2" name="Group 51"/>
          <p:cNvGrpSpPr/>
          <p:nvPr/>
        </p:nvGrpSpPr>
        <p:grpSpPr>
          <a:xfrm>
            <a:off x="7977741" y="2257757"/>
            <a:ext cx="3837326" cy="3497637"/>
            <a:chOff x="7567535" y="441669"/>
            <a:chExt cx="3837326" cy="3497637"/>
          </a:xfrm>
        </p:grpSpPr>
        <p:grpSp>
          <p:nvGrpSpPr>
            <p:cNvPr id="11" name="Group 10"/>
            <p:cNvGrpSpPr/>
            <p:nvPr/>
          </p:nvGrpSpPr>
          <p:grpSpPr>
            <a:xfrm>
              <a:off x="7567535" y="3017478"/>
              <a:ext cx="494675" cy="921828"/>
              <a:chOff x="5768715" y="4144847"/>
              <a:chExt cx="494675" cy="921828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5768715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815516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0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230279" y="3017478"/>
              <a:ext cx="494675" cy="921828"/>
              <a:chOff x="7431459" y="4144847"/>
              <a:chExt cx="494675" cy="921828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463441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7431459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910186" y="2994925"/>
              <a:ext cx="494675" cy="921828"/>
              <a:chOff x="9094203" y="4144847"/>
              <a:chExt cx="494675" cy="92182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9187806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9094203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9168658" y="441669"/>
              <a:ext cx="494675" cy="921828"/>
              <a:chOff x="7407143" y="1404146"/>
              <a:chExt cx="494675" cy="921828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07143" y="1823870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463441" y="1404146"/>
                <a:ext cx="239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</p:grpSp>
        <p:cxnSp>
          <p:nvCxnSpPr>
            <p:cNvPr id="20" name="Straight Arrow Connector 19"/>
            <p:cNvCxnSpPr>
              <a:stCxn id="8" idx="0"/>
              <a:endCxn id="14" idx="3"/>
            </p:cNvCxnSpPr>
            <p:nvPr/>
          </p:nvCxnSpPr>
          <p:spPr>
            <a:xfrm flipV="1">
              <a:off x="7814873" y="1289966"/>
              <a:ext cx="1426228" cy="17275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2" idx="0"/>
              <a:endCxn id="14" idx="4"/>
            </p:cNvCxnSpPr>
            <p:nvPr/>
          </p:nvCxnSpPr>
          <p:spPr>
            <a:xfrm flipH="1" flipV="1">
              <a:off x="9415996" y="1363497"/>
              <a:ext cx="61621" cy="1653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endCxn id="14" idx="5"/>
            </p:cNvCxnSpPr>
            <p:nvPr/>
          </p:nvCxnSpPr>
          <p:spPr>
            <a:xfrm flipH="1" flipV="1">
              <a:off x="9590890" y="1289966"/>
              <a:ext cx="1549470" cy="19785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301730" y="2233049"/>
            <a:ext cx="2967963" cy="2872528"/>
            <a:chOff x="4096677" y="3451155"/>
            <a:chExt cx="2967963" cy="2872528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4669437" y="3589375"/>
              <a:ext cx="7493" cy="21887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4676931" y="5778166"/>
              <a:ext cx="2235309" cy="244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76342" y="5954351"/>
              <a:ext cx="607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96677" y="4523348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00820" y="58184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36040" y="5492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6063" y="34511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2954" y="59299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46" name="Oval 45"/>
          <p:cNvSpPr/>
          <p:nvPr/>
        </p:nvSpPr>
        <p:spPr>
          <a:xfrm>
            <a:off x="3729584" y="2257757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935636" y="2257757"/>
            <a:ext cx="304799" cy="3034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729584" y="4374167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35637" y="4408317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1952" name="Straight Connector 381951"/>
          <p:cNvCxnSpPr/>
          <p:nvPr/>
        </p:nvCxnSpPr>
        <p:spPr>
          <a:xfrm>
            <a:off x="4226146" y="1967943"/>
            <a:ext cx="2862400" cy="273018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699410" y="2736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074235" y="4927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754985" y="4897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416886" y="4897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472416" y="377059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450221" y="396981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820143" y="372600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8F0B438-D1A4-4943-A6E2-A153DA6B7647}"/>
              </a:ext>
            </a:extLst>
          </p:cNvPr>
          <p:cNvSpPr txBox="1"/>
          <p:nvPr/>
        </p:nvSpPr>
        <p:spPr>
          <a:xfrm>
            <a:off x="8583596" y="5800364"/>
            <a:ext cx="274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weights do we need?</a:t>
            </a:r>
          </a:p>
        </p:txBody>
      </p:sp>
    </p:spTree>
    <p:extLst>
      <p:ext uri="{BB962C8B-B14F-4D97-AF65-F5344CB8AC3E}">
        <p14:creationId xmlns:p14="http://schemas.microsoft.com/office/powerpoint/2010/main" val="1874757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87" name="Rectangle 35"/>
          <p:cNvSpPr>
            <a:spLocks noChangeArrowheads="1"/>
          </p:cNvSpPr>
          <p:nvPr/>
        </p:nvSpPr>
        <p:spPr bwMode="auto">
          <a:xfrm>
            <a:off x="0" y="-52387"/>
            <a:ext cx="4902506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3400" dirty="0">
                <a:solidFill>
                  <a:schemeClr val="accent5"/>
                </a:solidFill>
              </a:rPr>
              <a:t>Computing Logical AND</a:t>
            </a:r>
            <a:endParaRPr lang="en-US" sz="4400" dirty="0">
              <a:solidFill>
                <a:schemeClr val="accent5"/>
              </a:solidFill>
              <a:latin typeface="Times New Roman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79821" y="2129605"/>
          <a:ext cx="230015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2" name="Group 51"/>
          <p:cNvGrpSpPr/>
          <p:nvPr/>
        </p:nvGrpSpPr>
        <p:grpSpPr>
          <a:xfrm>
            <a:off x="7977741" y="2257757"/>
            <a:ext cx="3837326" cy="3497637"/>
            <a:chOff x="7567535" y="441669"/>
            <a:chExt cx="3837326" cy="3497637"/>
          </a:xfrm>
        </p:grpSpPr>
        <p:grpSp>
          <p:nvGrpSpPr>
            <p:cNvPr id="11" name="Group 10"/>
            <p:cNvGrpSpPr/>
            <p:nvPr/>
          </p:nvGrpSpPr>
          <p:grpSpPr>
            <a:xfrm>
              <a:off x="7567535" y="3017478"/>
              <a:ext cx="494675" cy="921828"/>
              <a:chOff x="5768715" y="4144847"/>
              <a:chExt cx="494675" cy="921828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5768715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815516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0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230279" y="3017478"/>
              <a:ext cx="494675" cy="921828"/>
              <a:chOff x="7431459" y="4144847"/>
              <a:chExt cx="494675" cy="921828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463441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7431459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910186" y="2994925"/>
              <a:ext cx="494675" cy="921828"/>
              <a:chOff x="9094203" y="4144847"/>
              <a:chExt cx="494675" cy="92182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9187806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9094203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9168658" y="441669"/>
              <a:ext cx="494675" cy="921828"/>
              <a:chOff x="7407143" y="1404146"/>
              <a:chExt cx="494675" cy="921828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07143" y="1823870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463441" y="1404146"/>
                <a:ext cx="239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</p:grpSp>
        <p:cxnSp>
          <p:nvCxnSpPr>
            <p:cNvPr id="20" name="Straight Arrow Connector 19"/>
            <p:cNvCxnSpPr>
              <a:stCxn id="8" idx="0"/>
              <a:endCxn id="14" idx="3"/>
            </p:cNvCxnSpPr>
            <p:nvPr/>
          </p:nvCxnSpPr>
          <p:spPr>
            <a:xfrm flipV="1">
              <a:off x="7814873" y="1289966"/>
              <a:ext cx="1426228" cy="17275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2" idx="0"/>
              <a:endCxn id="14" idx="4"/>
            </p:cNvCxnSpPr>
            <p:nvPr/>
          </p:nvCxnSpPr>
          <p:spPr>
            <a:xfrm flipH="1" flipV="1">
              <a:off x="9415996" y="1363497"/>
              <a:ext cx="61621" cy="1653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endCxn id="14" idx="5"/>
            </p:cNvCxnSpPr>
            <p:nvPr/>
          </p:nvCxnSpPr>
          <p:spPr>
            <a:xfrm flipH="1" flipV="1">
              <a:off x="9590890" y="1289966"/>
              <a:ext cx="1549470" cy="19785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301730" y="2233049"/>
            <a:ext cx="2967963" cy="2872528"/>
            <a:chOff x="4096677" y="3451155"/>
            <a:chExt cx="2967963" cy="2872528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4669437" y="3589375"/>
              <a:ext cx="7493" cy="21887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4676931" y="5778166"/>
              <a:ext cx="2235309" cy="244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76342" y="5954351"/>
              <a:ext cx="607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96677" y="4523348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00820" y="58184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36040" y="5492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6063" y="34511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2954" y="59299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46" name="Oval 45"/>
          <p:cNvSpPr/>
          <p:nvPr/>
        </p:nvSpPr>
        <p:spPr>
          <a:xfrm>
            <a:off x="3729584" y="2257757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935636" y="2257757"/>
            <a:ext cx="304799" cy="3034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729584" y="4374167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35637" y="4408317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1952" name="Straight Connector 381951"/>
          <p:cNvCxnSpPr/>
          <p:nvPr/>
        </p:nvCxnSpPr>
        <p:spPr>
          <a:xfrm>
            <a:off x="4226146" y="1967943"/>
            <a:ext cx="2862400" cy="273018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699410" y="2736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074235" y="4927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754985" y="4897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416886" y="4897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425" y="198593"/>
            <a:ext cx="2947174" cy="14540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23153" y="1689384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b</a:t>
            </a:r>
            <a:r>
              <a:rPr lang="en-US" baseline="-25000" dirty="0"/>
              <a:t>0</a:t>
            </a:r>
            <a:r>
              <a:rPr lang="en-US" dirty="0"/>
              <a:t>*x</a:t>
            </a:r>
            <a:r>
              <a:rPr lang="en-US" baseline="-25000" dirty="0"/>
              <a:t>0</a:t>
            </a:r>
            <a:r>
              <a:rPr lang="en-US" dirty="0"/>
              <a:t> + b</a:t>
            </a:r>
            <a:r>
              <a:rPr lang="en-US" baseline="-25000" dirty="0"/>
              <a:t>1</a:t>
            </a:r>
            <a:r>
              <a:rPr lang="en-US" dirty="0"/>
              <a:t>*x</a:t>
            </a:r>
            <a:r>
              <a:rPr lang="en-US" baseline="-25000" dirty="0"/>
              <a:t>1</a:t>
            </a:r>
            <a:r>
              <a:rPr lang="en-US" dirty="0"/>
              <a:t> * b</a:t>
            </a:r>
            <a:r>
              <a:rPr lang="en-US" baseline="-25000" dirty="0"/>
              <a:t>2</a:t>
            </a:r>
            <a:r>
              <a:rPr lang="en-US" dirty="0"/>
              <a:t>*x</a:t>
            </a:r>
            <a:r>
              <a:rPr lang="en-US" baseline="-25000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472416" y="377059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450221" y="396981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820143" y="372600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41EB0FD-F386-1346-80E9-A5A80967D2E3}"/>
              </a:ext>
            </a:extLst>
          </p:cNvPr>
          <p:cNvSpPr txBox="1"/>
          <p:nvPr/>
        </p:nvSpPr>
        <p:spPr>
          <a:xfrm>
            <a:off x="8583596" y="5800364"/>
            <a:ext cx="274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weights do we need?</a:t>
            </a:r>
          </a:p>
        </p:txBody>
      </p:sp>
    </p:spTree>
    <p:extLst>
      <p:ext uri="{BB962C8B-B14F-4D97-AF65-F5344CB8AC3E}">
        <p14:creationId xmlns:p14="http://schemas.microsoft.com/office/powerpoint/2010/main" val="2064220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87" name="Rectangle 35"/>
          <p:cNvSpPr>
            <a:spLocks noChangeArrowheads="1"/>
          </p:cNvSpPr>
          <p:nvPr/>
        </p:nvSpPr>
        <p:spPr bwMode="auto">
          <a:xfrm>
            <a:off x="0" y="-52387"/>
            <a:ext cx="4902506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3400" dirty="0">
                <a:solidFill>
                  <a:schemeClr val="accent5"/>
                </a:solidFill>
              </a:rPr>
              <a:t>Computing Logical AND</a:t>
            </a:r>
            <a:endParaRPr lang="en-US" sz="4400" dirty="0">
              <a:solidFill>
                <a:schemeClr val="accent5"/>
              </a:solidFill>
              <a:latin typeface="Times New Roman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79821" y="2129605"/>
          <a:ext cx="230015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2" name="Group 51"/>
          <p:cNvGrpSpPr/>
          <p:nvPr/>
        </p:nvGrpSpPr>
        <p:grpSpPr>
          <a:xfrm>
            <a:off x="7977741" y="2257757"/>
            <a:ext cx="3837326" cy="3497637"/>
            <a:chOff x="7567535" y="441669"/>
            <a:chExt cx="3837326" cy="3497637"/>
          </a:xfrm>
        </p:grpSpPr>
        <p:grpSp>
          <p:nvGrpSpPr>
            <p:cNvPr id="11" name="Group 10"/>
            <p:cNvGrpSpPr/>
            <p:nvPr/>
          </p:nvGrpSpPr>
          <p:grpSpPr>
            <a:xfrm>
              <a:off x="7567535" y="3017478"/>
              <a:ext cx="494675" cy="921828"/>
              <a:chOff x="5768715" y="4144847"/>
              <a:chExt cx="494675" cy="921828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5768715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815516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0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230279" y="3017478"/>
              <a:ext cx="494675" cy="921828"/>
              <a:chOff x="7431459" y="4144847"/>
              <a:chExt cx="494675" cy="921828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463441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7431459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910186" y="2994925"/>
              <a:ext cx="494675" cy="921828"/>
              <a:chOff x="9094203" y="4144847"/>
              <a:chExt cx="494675" cy="92182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9187806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9094203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9168658" y="441669"/>
              <a:ext cx="494675" cy="921828"/>
              <a:chOff x="7407143" y="1404146"/>
              <a:chExt cx="494675" cy="921828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07143" y="1823870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463441" y="1404146"/>
                <a:ext cx="239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</p:grpSp>
        <p:cxnSp>
          <p:nvCxnSpPr>
            <p:cNvPr id="20" name="Straight Arrow Connector 19"/>
            <p:cNvCxnSpPr>
              <a:stCxn id="8" idx="0"/>
              <a:endCxn id="14" idx="3"/>
            </p:cNvCxnSpPr>
            <p:nvPr/>
          </p:nvCxnSpPr>
          <p:spPr>
            <a:xfrm flipV="1">
              <a:off x="7814873" y="1289966"/>
              <a:ext cx="1426228" cy="17275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2" idx="0"/>
              <a:endCxn id="14" idx="4"/>
            </p:cNvCxnSpPr>
            <p:nvPr/>
          </p:nvCxnSpPr>
          <p:spPr>
            <a:xfrm flipH="1" flipV="1">
              <a:off x="9415996" y="1363497"/>
              <a:ext cx="61621" cy="1653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endCxn id="14" idx="5"/>
            </p:cNvCxnSpPr>
            <p:nvPr/>
          </p:nvCxnSpPr>
          <p:spPr>
            <a:xfrm flipH="1" flipV="1">
              <a:off x="9590890" y="1289966"/>
              <a:ext cx="1549470" cy="19785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301730" y="2233049"/>
            <a:ext cx="2967963" cy="2872528"/>
            <a:chOff x="4096677" y="3451155"/>
            <a:chExt cx="2967963" cy="2872528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4669437" y="3589375"/>
              <a:ext cx="7493" cy="21887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4676931" y="5778166"/>
              <a:ext cx="2235309" cy="244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76342" y="5954351"/>
              <a:ext cx="607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96677" y="4523348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00820" y="58184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36040" y="5492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6063" y="34511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2954" y="59299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46" name="Oval 45"/>
          <p:cNvSpPr/>
          <p:nvPr/>
        </p:nvSpPr>
        <p:spPr>
          <a:xfrm>
            <a:off x="3729584" y="2257757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935636" y="2257757"/>
            <a:ext cx="304799" cy="3034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729584" y="4374167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35637" y="4408317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8686648" y="5749160"/>
            <a:ext cx="27400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weights do we need?</a:t>
            </a:r>
          </a:p>
          <a:p>
            <a:r>
              <a:rPr lang="en-US" sz="1600" dirty="0"/>
              <a:t>b</a:t>
            </a:r>
            <a:r>
              <a:rPr lang="en-US" sz="1600" baseline="-25000" dirty="0"/>
              <a:t>0</a:t>
            </a:r>
            <a:r>
              <a:rPr lang="en-US" sz="1600" dirty="0"/>
              <a:t> = -1</a:t>
            </a:r>
          </a:p>
          <a:p>
            <a:r>
              <a:rPr lang="en-US" sz="1600" dirty="0"/>
              <a:t>b</a:t>
            </a:r>
            <a:r>
              <a:rPr lang="en-US" sz="1600" baseline="-25000" dirty="0"/>
              <a:t>1</a:t>
            </a:r>
            <a:r>
              <a:rPr lang="en-US" sz="1600" dirty="0"/>
              <a:t> = 0.5</a:t>
            </a:r>
          </a:p>
          <a:p>
            <a:r>
              <a:rPr lang="en-US" sz="1600" dirty="0"/>
              <a:t>b</a:t>
            </a:r>
            <a:r>
              <a:rPr lang="en-US" sz="1600" baseline="-25000" dirty="0"/>
              <a:t>2</a:t>
            </a:r>
            <a:r>
              <a:rPr lang="en-US" sz="1600" dirty="0"/>
              <a:t> = 0.5</a:t>
            </a:r>
          </a:p>
        </p:txBody>
      </p:sp>
      <p:cxnSp>
        <p:nvCxnSpPr>
          <p:cNvPr id="381952" name="Straight Connector 381951"/>
          <p:cNvCxnSpPr/>
          <p:nvPr/>
        </p:nvCxnSpPr>
        <p:spPr>
          <a:xfrm>
            <a:off x="4226146" y="1967943"/>
            <a:ext cx="2862400" cy="273018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699410" y="2736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074235" y="4927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754985" y="4897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416886" y="4897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425" y="198593"/>
            <a:ext cx="2947174" cy="14540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23153" y="1689384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b</a:t>
            </a:r>
            <a:r>
              <a:rPr lang="en-US" baseline="-25000" dirty="0"/>
              <a:t>0</a:t>
            </a:r>
            <a:r>
              <a:rPr lang="en-US" dirty="0"/>
              <a:t>*x</a:t>
            </a:r>
            <a:r>
              <a:rPr lang="en-US" baseline="-25000" dirty="0"/>
              <a:t>0</a:t>
            </a:r>
            <a:r>
              <a:rPr lang="en-US" dirty="0"/>
              <a:t> + b</a:t>
            </a:r>
            <a:r>
              <a:rPr lang="en-US" baseline="-25000" dirty="0"/>
              <a:t>1</a:t>
            </a:r>
            <a:r>
              <a:rPr lang="en-US" dirty="0"/>
              <a:t>*x</a:t>
            </a:r>
            <a:r>
              <a:rPr lang="en-US" baseline="-25000" dirty="0"/>
              <a:t>1</a:t>
            </a:r>
            <a:r>
              <a:rPr lang="en-US" dirty="0"/>
              <a:t> * b</a:t>
            </a:r>
            <a:r>
              <a:rPr lang="en-US" baseline="-25000" dirty="0"/>
              <a:t>2</a:t>
            </a:r>
            <a:r>
              <a:rPr lang="en-US" dirty="0"/>
              <a:t>*x</a:t>
            </a:r>
            <a:r>
              <a:rPr lang="en-US" baseline="-25000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472416" y="377059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450221" y="396981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820143" y="372600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51776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87" name="Rectangle 35"/>
          <p:cNvSpPr>
            <a:spLocks noChangeArrowheads="1"/>
          </p:cNvSpPr>
          <p:nvPr/>
        </p:nvSpPr>
        <p:spPr bwMode="auto">
          <a:xfrm>
            <a:off x="0" y="-52387"/>
            <a:ext cx="4902506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3400" dirty="0">
                <a:solidFill>
                  <a:schemeClr val="accent5"/>
                </a:solidFill>
              </a:rPr>
              <a:t>Computing Logical OR</a:t>
            </a:r>
            <a:endParaRPr lang="en-US" sz="4400" dirty="0">
              <a:solidFill>
                <a:schemeClr val="accent5"/>
              </a:solidFill>
              <a:latin typeface="Times New Roman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79821" y="2129605"/>
          <a:ext cx="230015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2285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87" name="Rectangle 35"/>
          <p:cNvSpPr>
            <a:spLocks noChangeArrowheads="1"/>
          </p:cNvSpPr>
          <p:nvPr/>
        </p:nvSpPr>
        <p:spPr bwMode="auto">
          <a:xfrm>
            <a:off x="0" y="-52387"/>
            <a:ext cx="4902506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3400" dirty="0">
                <a:solidFill>
                  <a:schemeClr val="accent5"/>
                </a:solidFill>
              </a:rPr>
              <a:t>Computing Logical OR</a:t>
            </a:r>
            <a:endParaRPr lang="en-US" sz="4400" dirty="0">
              <a:solidFill>
                <a:schemeClr val="accent5"/>
              </a:solidFill>
              <a:latin typeface="Times New Roman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79821" y="2129605"/>
          <a:ext cx="230015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301730" y="2233049"/>
            <a:ext cx="2967963" cy="2872528"/>
            <a:chOff x="4096677" y="3451155"/>
            <a:chExt cx="2967963" cy="2872528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4669437" y="3589375"/>
              <a:ext cx="7493" cy="21887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4676931" y="5778166"/>
              <a:ext cx="2235309" cy="244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76342" y="5954351"/>
              <a:ext cx="607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96677" y="4523348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00820" y="58184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36040" y="5492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6063" y="34511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2954" y="59299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46" name="Oval 45"/>
          <p:cNvSpPr/>
          <p:nvPr/>
        </p:nvSpPr>
        <p:spPr>
          <a:xfrm>
            <a:off x="3729584" y="2257757"/>
            <a:ext cx="304799" cy="3034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935636" y="2257757"/>
            <a:ext cx="304799" cy="3034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729584" y="4374167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35637" y="4408317"/>
            <a:ext cx="304799" cy="3034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1952" name="Straight Connector 381951"/>
          <p:cNvCxnSpPr/>
          <p:nvPr/>
        </p:nvCxnSpPr>
        <p:spPr>
          <a:xfrm>
            <a:off x="3073237" y="2580263"/>
            <a:ext cx="2862400" cy="273018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215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87" name="Rectangle 35"/>
          <p:cNvSpPr>
            <a:spLocks noChangeArrowheads="1"/>
          </p:cNvSpPr>
          <p:nvPr/>
        </p:nvSpPr>
        <p:spPr bwMode="auto">
          <a:xfrm>
            <a:off x="0" y="-52387"/>
            <a:ext cx="4902506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3400" dirty="0">
                <a:solidFill>
                  <a:schemeClr val="accent5"/>
                </a:solidFill>
              </a:rPr>
              <a:t>Computing Logical OR</a:t>
            </a:r>
            <a:endParaRPr lang="en-US" sz="4400" dirty="0">
              <a:solidFill>
                <a:schemeClr val="accent5"/>
              </a:solidFill>
              <a:latin typeface="Times New Roman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79821" y="2129605"/>
          <a:ext cx="230015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2" name="Group 51"/>
          <p:cNvGrpSpPr/>
          <p:nvPr/>
        </p:nvGrpSpPr>
        <p:grpSpPr>
          <a:xfrm>
            <a:off x="7977741" y="2257757"/>
            <a:ext cx="3837326" cy="3497637"/>
            <a:chOff x="7567535" y="441669"/>
            <a:chExt cx="3837326" cy="3497637"/>
          </a:xfrm>
        </p:grpSpPr>
        <p:grpSp>
          <p:nvGrpSpPr>
            <p:cNvPr id="11" name="Group 10"/>
            <p:cNvGrpSpPr/>
            <p:nvPr/>
          </p:nvGrpSpPr>
          <p:grpSpPr>
            <a:xfrm>
              <a:off x="7567535" y="3017478"/>
              <a:ext cx="494675" cy="921828"/>
              <a:chOff x="5768715" y="4144847"/>
              <a:chExt cx="494675" cy="921828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5768715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815516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0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230279" y="3017478"/>
              <a:ext cx="494675" cy="921828"/>
              <a:chOff x="7431459" y="4144847"/>
              <a:chExt cx="494675" cy="921828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463441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7431459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910186" y="2994925"/>
              <a:ext cx="494675" cy="921828"/>
              <a:chOff x="9094203" y="4144847"/>
              <a:chExt cx="494675" cy="92182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9187806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9094203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9168658" y="441669"/>
              <a:ext cx="494675" cy="921828"/>
              <a:chOff x="7407143" y="1404146"/>
              <a:chExt cx="494675" cy="921828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07143" y="1823870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463441" y="1404146"/>
                <a:ext cx="239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</p:grpSp>
        <p:cxnSp>
          <p:nvCxnSpPr>
            <p:cNvPr id="20" name="Straight Arrow Connector 19"/>
            <p:cNvCxnSpPr>
              <a:stCxn id="8" idx="0"/>
              <a:endCxn id="14" idx="3"/>
            </p:cNvCxnSpPr>
            <p:nvPr/>
          </p:nvCxnSpPr>
          <p:spPr>
            <a:xfrm flipV="1">
              <a:off x="7814873" y="1289966"/>
              <a:ext cx="1426228" cy="17275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2" idx="0"/>
              <a:endCxn id="14" idx="4"/>
            </p:cNvCxnSpPr>
            <p:nvPr/>
          </p:nvCxnSpPr>
          <p:spPr>
            <a:xfrm flipH="1" flipV="1">
              <a:off x="9415996" y="1363497"/>
              <a:ext cx="61621" cy="1653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endCxn id="14" idx="5"/>
            </p:cNvCxnSpPr>
            <p:nvPr/>
          </p:nvCxnSpPr>
          <p:spPr>
            <a:xfrm flipH="1" flipV="1">
              <a:off x="9590890" y="1289966"/>
              <a:ext cx="1549470" cy="19785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301730" y="2233049"/>
            <a:ext cx="2967963" cy="2872528"/>
            <a:chOff x="4096677" y="3451155"/>
            <a:chExt cx="2967963" cy="2872528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4669437" y="3589375"/>
              <a:ext cx="7493" cy="21887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4676931" y="5778166"/>
              <a:ext cx="2235309" cy="244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76342" y="5954351"/>
              <a:ext cx="607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96677" y="4523348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00820" y="58184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36040" y="5492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6063" y="34511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2954" y="59299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46" name="Oval 45"/>
          <p:cNvSpPr/>
          <p:nvPr/>
        </p:nvSpPr>
        <p:spPr>
          <a:xfrm>
            <a:off x="3729584" y="2257757"/>
            <a:ext cx="304799" cy="3034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935636" y="2257757"/>
            <a:ext cx="304799" cy="3034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729584" y="4374167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35637" y="4408317"/>
            <a:ext cx="304799" cy="3034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8590554" y="5674769"/>
            <a:ext cx="274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weights do we need?</a:t>
            </a:r>
          </a:p>
        </p:txBody>
      </p:sp>
      <p:cxnSp>
        <p:nvCxnSpPr>
          <p:cNvPr id="381952" name="Straight Connector 381951"/>
          <p:cNvCxnSpPr/>
          <p:nvPr/>
        </p:nvCxnSpPr>
        <p:spPr>
          <a:xfrm>
            <a:off x="3073237" y="2580263"/>
            <a:ext cx="2862400" cy="273018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699410" y="2736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074235" y="4927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754985" y="4897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416886" y="4897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425" y="198593"/>
            <a:ext cx="2947174" cy="14540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23153" y="1689384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b</a:t>
            </a:r>
            <a:r>
              <a:rPr lang="en-US" baseline="-25000" dirty="0"/>
              <a:t>0</a:t>
            </a:r>
            <a:r>
              <a:rPr lang="en-US" dirty="0"/>
              <a:t>*x</a:t>
            </a:r>
            <a:r>
              <a:rPr lang="en-US" baseline="-25000" dirty="0"/>
              <a:t>0</a:t>
            </a:r>
            <a:r>
              <a:rPr lang="en-US" dirty="0"/>
              <a:t> + b</a:t>
            </a:r>
            <a:r>
              <a:rPr lang="en-US" baseline="-25000" dirty="0"/>
              <a:t>1</a:t>
            </a:r>
            <a:r>
              <a:rPr lang="en-US" dirty="0"/>
              <a:t>*x</a:t>
            </a:r>
            <a:r>
              <a:rPr lang="en-US" baseline="-25000" dirty="0"/>
              <a:t>1</a:t>
            </a:r>
            <a:r>
              <a:rPr lang="en-US" dirty="0"/>
              <a:t> * b</a:t>
            </a:r>
            <a:r>
              <a:rPr lang="en-US" baseline="-25000" dirty="0"/>
              <a:t>2</a:t>
            </a:r>
            <a:r>
              <a:rPr lang="en-US" dirty="0"/>
              <a:t>*x</a:t>
            </a:r>
            <a:r>
              <a:rPr lang="en-US" baseline="-25000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472416" y="377059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450221" y="396981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820143" y="372600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05039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87" name="Rectangle 35"/>
          <p:cNvSpPr>
            <a:spLocks noChangeArrowheads="1"/>
          </p:cNvSpPr>
          <p:nvPr/>
        </p:nvSpPr>
        <p:spPr bwMode="auto">
          <a:xfrm>
            <a:off x="0" y="-52387"/>
            <a:ext cx="4902506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3400" dirty="0">
                <a:solidFill>
                  <a:schemeClr val="accent5"/>
                </a:solidFill>
              </a:rPr>
              <a:t>Computing Logical OR</a:t>
            </a:r>
            <a:endParaRPr lang="en-US" sz="4400" dirty="0">
              <a:solidFill>
                <a:schemeClr val="accent5"/>
              </a:solidFill>
              <a:latin typeface="Times New Roman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79821" y="2129605"/>
          <a:ext cx="230015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2" name="Group 51"/>
          <p:cNvGrpSpPr/>
          <p:nvPr/>
        </p:nvGrpSpPr>
        <p:grpSpPr>
          <a:xfrm>
            <a:off x="7977741" y="2257757"/>
            <a:ext cx="3837326" cy="3497637"/>
            <a:chOff x="7567535" y="441669"/>
            <a:chExt cx="3837326" cy="3497637"/>
          </a:xfrm>
        </p:grpSpPr>
        <p:grpSp>
          <p:nvGrpSpPr>
            <p:cNvPr id="11" name="Group 10"/>
            <p:cNvGrpSpPr/>
            <p:nvPr/>
          </p:nvGrpSpPr>
          <p:grpSpPr>
            <a:xfrm>
              <a:off x="7567535" y="3017478"/>
              <a:ext cx="494675" cy="921828"/>
              <a:chOff x="5768715" y="4144847"/>
              <a:chExt cx="494675" cy="921828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5768715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815516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0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230279" y="3017478"/>
              <a:ext cx="494675" cy="921828"/>
              <a:chOff x="7431459" y="4144847"/>
              <a:chExt cx="494675" cy="921828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463441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7431459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910186" y="2994925"/>
              <a:ext cx="494675" cy="921828"/>
              <a:chOff x="9094203" y="4144847"/>
              <a:chExt cx="494675" cy="92182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9187806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9094203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9168658" y="441669"/>
              <a:ext cx="494675" cy="921828"/>
              <a:chOff x="7407143" y="1404146"/>
              <a:chExt cx="494675" cy="921828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07143" y="1823870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463441" y="1404146"/>
                <a:ext cx="239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</p:grpSp>
        <p:cxnSp>
          <p:nvCxnSpPr>
            <p:cNvPr id="20" name="Straight Arrow Connector 19"/>
            <p:cNvCxnSpPr>
              <a:stCxn id="8" idx="0"/>
              <a:endCxn id="14" idx="3"/>
            </p:cNvCxnSpPr>
            <p:nvPr/>
          </p:nvCxnSpPr>
          <p:spPr>
            <a:xfrm flipV="1">
              <a:off x="7814873" y="1289966"/>
              <a:ext cx="1426228" cy="17275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2" idx="0"/>
              <a:endCxn id="14" idx="4"/>
            </p:cNvCxnSpPr>
            <p:nvPr/>
          </p:nvCxnSpPr>
          <p:spPr>
            <a:xfrm flipH="1" flipV="1">
              <a:off x="9415996" y="1363497"/>
              <a:ext cx="61621" cy="1653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endCxn id="14" idx="5"/>
            </p:cNvCxnSpPr>
            <p:nvPr/>
          </p:nvCxnSpPr>
          <p:spPr>
            <a:xfrm flipH="1" flipV="1">
              <a:off x="9590890" y="1289966"/>
              <a:ext cx="1549470" cy="19785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301730" y="2233049"/>
            <a:ext cx="2967963" cy="2872528"/>
            <a:chOff x="4096677" y="3451155"/>
            <a:chExt cx="2967963" cy="2872528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4669437" y="3589375"/>
              <a:ext cx="7493" cy="21887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4676931" y="5778166"/>
              <a:ext cx="2235309" cy="244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76342" y="5954351"/>
              <a:ext cx="607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96677" y="4523348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00820" y="58184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36040" y="5492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6063" y="34511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2954" y="59299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46" name="Oval 45"/>
          <p:cNvSpPr/>
          <p:nvPr/>
        </p:nvSpPr>
        <p:spPr>
          <a:xfrm>
            <a:off x="3729584" y="2257757"/>
            <a:ext cx="304799" cy="3034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935636" y="2257757"/>
            <a:ext cx="304799" cy="3034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729584" y="4374167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35637" y="4408317"/>
            <a:ext cx="304799" cy="3034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1952" name="Straight Connector 381951"/>
          <p:cNvCxnSpPr/>
          <p:nvPr/>
        </p:nvCxnSpPr>
        <p:spPr>
          <a:xfrm>
            <a:off x="3073237" y="2580263"/>
            <a:ext cx="2862400" cy="273018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699410" y="2736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074235" y="4927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754985" y="4897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416886" y="4897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425" y="198593"/>
            <a:ext cx="2947174" cy="14540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23153" y="1689384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b</a:t>
            </a:r>
            <a:r>
              <a:rPr lang="en-US" baseline="-25000" dirty="0"/>
              <a:t>0</a:t>
            </a:r>
            <a:r>
              <a:rPr lang="en-US" dirty="0"/>
              <a:t>*x</a:t>
            </a:r>
            <a:r>
              <a:rPr lang="en-US" baseline="-25000" dirty="0"/>
              <a:t>0</a:t>
            </a:r>
            <a:r>
              <a:rPr lang="en-US" dirty="0"/>
              <a:t> + b</a:t>
            </a:r>
            <a:r>
              <a:rPr lang="en-US" baseline="-25000" dirty="0"/>
              <a:t>1</a:t>
            </a:r>
            <a:r>
              <a:rPr lang="en-US" dirty="0"/>
              <a:t>*x</a:t>
            </a:r>
            <a:r>
              <a:rPr lang="en-US" baseline="-25000" dirty="0"/>
              <a:t>1</a:t>
            </a:r>
            <a:r>
              <a:rPr lang="en-US" dirty="0"/>
              <a:t> * b</a:t>
            </a:r>
            <a:r>
              <a:rPr lang="en-US" baseline="-25000" dirty="0"/>
              <a:t>2</a:t>
            </a:r>
            <a:r>
              <a:rPr lang="en-US" dirty="0"/>
              <a:t>*x</a:t>
            </a:r>
            <a:r>
              <a:rPr lang="en-US" baseline="-25000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472416" y="377059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450221" y="396981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820143" y="372600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86648" y="5749160"/>
            <a:ext cx="27400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weights do we need?</a:t>
            </a:r>
          </a:p>
          <a:p>
            <a:r>
              <a:rPr lang="en-US" sz="1600" dirty="0"/>
              <a:t>b</a:t>
            </a:r>
            <a:r>
              <a:rPr lang="en-US" sz="1600" baseline="-25000" dirty="0"/>
              <a:t>0</a:t>
            </a:r>
            <a:r>
              <a:rPr lang="en-US" sz="1600" dirty="0"/>
              <a:t> = -0.5</a:t>
            </a:r>
          </a:p>
          <a:p>
            <a:r>
              <a:rPr lang="en-US" sz="1600" dirty="0"/>
              <a:t>b</a:t>
            </a:r>
            <a:r>
              <a:rPr lang="en-US" sz="1600" baseline="-25000" dirty="0"/>
              <a:t>1</a:t>
            </a:r>
            <a:r>
              <a:rPr lang="en-US" sz="1600" dirty="0"/>
              <a:t> = 0.5</a:t>
            </a:r>
          </a:p>
          <a:p>
            <a:r>
              <a:rPr lang="en-US" sz="1600" dirty="0"/>
              <a:t>b</a:t>
            </a:r>
            <a:r>
              <a:rPr lang="en-US" sz="1600" baseline="-25000" dirty="0"/>
              <a:t>2</a:t>
            </a:r>
            <a:r>
              <a:rPr lang="en-US" sz="1600" dirty="0"/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4272782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87" name="Rectangle 35"/>
          <p:cNvSpPr>
            <a:spLocks noChangeArrowheads="1"/>
          </p:cNvSpPr>
          <p:nvPr/>
        </p:nvSpPr>
        <p:spPr bwMode="auto">
          <a:xfrm>
            <a:off x="0" y="-52387"/>
            <a:ext cx="4902506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3400" dirty="0">
                <a:solidFill>
                  <a:schemeClr val="accent5"/>
                </a:solidFill>
              </a:rPr>
              <a:t>Computing Logical NOT OR</a:t>
            </a:r>
            <a:endParaRPr lang="en-US" sz="4400" dirty="0">
              <a:solidFill>
                <a:schemeClr val="accent5"/>
              </a:solidFill>
              <a:latin typeface="Times New Roman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79821" y="2129605"/>
          <a:ext cx="230015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981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87" name="Rectangle 35"/>
          <p:cNvSpPr>
            <a:spLocks noChangeArrowheads="1"/>
          </p:cNvSpPr>
          <p:nvPr/>
        </p:nvSpPr>
        <p:spPr bwMode="auto">
          <a:xfrm>
            <a:off x="0" y="-52387"/>
            <a:ext cx="4902506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3400" dirty="0">
                <a:solidFill>
                  <a:schemeClr val="accent5"/>
                </a:solidFill>
              </a:rPr>
              <a:t>Computing Logical NOT OR</a:t>
            </a:r>
            <a:endParaRPr lang="en-US" sz="4400" dirty="0">
              <a:solidFill>
                <a:schemeClr val="accent5"/>
              </a:solidFill>
              <a:latin typeface="Times New Roman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79821" y="2129605"/>
          <a:ext cx="230015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9" name="Group 58"/>
          <p:cNvGrpSpPr/>
          <p:nvPr/>
        </p:nvGrpSpPr>
        <p:grpSpPr>
          <a:xfrm>
            <a:off x="3301730" y="2233049"/>
            <a:ext cx="2967963" cy="2872528"/>
            <a:chOff x="4096677" y="3451155"/>
            <a:chExt cx="2967963" cy="2872528"/>
          </a:xfrm>
        </p:grpSpPr>
        <p:cxnSp>
          <p:nvCxnSpPr>
            <p:cNvPr id="60" name="Straight Arrow Connector 59"/>
            <p:cNvCxnSpPr/>
            <p:nvPr/>
          </p:nvCxnSpPr>
          <p:spPr>
            <a:xfrm flipV="1">
              <a:off x="4669437" y="3589375"/>
              <a:ext cx="7493" cy="21887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4676931" y="5778166"/>
              <a:ext cx="2235309" cy="244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5576342" y="5954351"/>
              <a:ext cx="607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96677" y="4523348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600820" y="58184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36040" y="5492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96063" y="34511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762954" y="59299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68" name="Straight Connector 67"/>
          <p:cNvCxnSpPr/>
          <p:nvPr/>
        </p:nvCxnSpPr>
        <p:spPr>
          <a:xfrm>
            <a:off x="3073237" y="2580263"/>
            <a:ext cx="2862400" cy="273018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3758221" y="4391901"/>
            <a:ext cx="304799" cy="3034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5916765" y="4387983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728963" y="2248039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918031" y="2247875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49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367406-C8C2-374C-9B83-43542142F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90" y="609600"/>
            <a:ext cx="7389210" cy="584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27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87" name="Rectangle 35"/>
          <p:cNvSpPr>
            <a:spLocks noChangeArrowheads="1"/>
          </p:cNvSpPr>
          <p:nvPr/>
        </p:nvSpPr>
        <p:spPr bwMode="auto">
          <a:xfrm>
            <a:off x="0" y="-52387"/>
            <a:ext cx="4902506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3400" dirty="0">
                <a:solidFill>
                  <a:schemeClr val="accent5"/>
                </a:solidFill>
              </a:rPr>
              <a:t>Computing Logical NOT OR</a:t>
            </a:r>
            <a:endParaRPr lang="en-US" sz="4400" dirty="0">
              <a:solidFill>
                <a:schemeClr val="accent5"/>
              </a:solidFill>
              <a:latin typeface="Times New Roman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79821" y="2129605"/>
          <a:ext cx="230015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2" name="Group 51"/>
          <p:cNvGrpSpPr/>
          <p:nvPr/>
        </p:nvGrpSpPr>
        <p:grpSpPr>
          <a:xfrm>
            <a:off x="7977741" y="2257757"/>
            <a:ext cx="3837326" cy="3497637"/>
            <a:chOff x="7567535" y="441669"/>
            <a:chExt cx="3837326" cy="3497637"/>
          </a:xfrm>
        </p:grpSpPr>
        <p:grpSp>
          <p:nvGrpSpPr>
            <p:cNvPr id="11" name="Group 10"/>
            <p:cNvGrpSpPr/>
            <p:nvPr/>
          </p:nvGrpSpPr>
          <p:grpSpPr>
            <a:xfrm>
              <a:off x="7567535" y="3017478"/>
              <a:ext cx="494675" cy="921828"/>
              <a:chOff x="5768715" y="4144847"/>
              <a:chExt cx="494675" cy="921828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5768715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815516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0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230279" y="3017478"/>
              <a:ext cx="494675" cy="921828"/>
              <a:chOff x="7431459" y="4144847"/>
              <a:chExt cx="494675" cy="921828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463441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7431459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910186" y="2994925"/>
              <a:ext cx="494675" cy="921828"/>
              <a:chOff x="9094203" y="4144847"/>
              <a:chExt cx="494675" cy="92182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9187806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9094203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9168658" y="441669"/>
              <a:ext cx="494675" cy="921828"/>
              <a:chOff x="7407143" y="1404146"/>
              <a:chExt cx="494675" cy="921828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07143" y="1823870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463441" y="1404146"/>
                <a:ext cx="239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</p:grpSp>
        <p:cxnSp>
          <p:nvCxnSpPr>
            <p:cNvPr id="20" name="Straight Arrow Connector 19"/>
            <p:cNvCxnSpPr>
              <a:stCxn id="8" idx="0"/>
              <a:endCxn id="14" idx="3"/>
            </p:cNvCxnSpPr>
            <p:nvPr/>
          </p:nvCxnSpPr>
          <p:spPr>
            <a:xfrm flipV="1">
              <a:off x="7814873" y="1289966"/>
              <a:ext cx="1426228" cy="17275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2" idx="0"/>
              <a:endCxn id="14" idx="4"/>
            </p:cNvCxnSpPr>
            <p:nvPr/>
          </p:nvCxnSpPr>
          <p:spPr>
            <a:xfrm flipH="1" flipV="1">
              <a:off x="9415996" y="1363497"/>
              <a:ext cx="61621" cy="1653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endCxn id="14" idx="5"/>
            </p:cNvCxnSpPr>
            <p:nvPr/>
          </p:nvCxnSpPr>
          <p:spPr>
            <a:xfrm flipH="1" flipV="1">
              <a:off x="9590890" y="1289966"/>
              <a:ext cx="1549470" cy="19785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9699410" y="2736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074235" y="4927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754985" y="4897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416886" y="4897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425" y="198593"/>
            <a:ext cx="2947174" cy="14540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23153" y="1689384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b</a:t>
            </a:r>
            <a:r>
              <a:rPr lang="en-US" baseline="-25000" dirty="0"/>
              <a:t>0</a:t>
            </a:r>
            <a:r>
              <a:rPr lang="en-US" dirty="0"/>
              <a:t>*x</a:t>
            </a:r>
            <a:r>
              <a:rPr lang="en-US" baseline="-25000" dirty="0"/>
              <a:t>0</a:t>
            </a:r>
            <a:r>
              <a:rPr lang="en-US" dirty="0"/>
              <a:t> + b</a:t>
            </a:r>
            <a:r>
              <a:rPr lang="en-US" baseline="-25000" dirty="0"/>
              <a:t>1</a:t>
            </a:r>
            <a:r>
              <a:rPr lang="en-US" dirty="0"/>
              <a:t>*x</a:t>
            </a:r>
            <a:r>
              <a:rPr lang="en-US" baseline="-25000" dirty="0"/>
              <a:t>1</a:t>
            </a:r>
            <a:r>
              <a:rPr lang="en-US" dirty="0"/>
              <a:t> * b</a:t>
            </a:r>
            <a:r>
              <a:rPr lang="en-US" baseline="-25000" dirty="0"/>
              <a:t>2</a:t>
            </a:r>
            <a:r>
              <a:rPr lang="en-US" dirty="0"/>
              <a:t>*x</a:t>
            </a:r>
            <a:r>
              <a:rPr lang="en-US" baseline="-25000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472416" y="377059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450221" y="396981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820143" y="372600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86648" y="5749160"/>
            <a:ext cx="274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weights do we need?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3301730" y="2233049"/>
            <a:ext cx="2967963" cy="2872528"/>
            <a:chOff x="4096677" y="3451155"/>
            <a:chExt cx="2967963" cy="2872528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4669437" y="3589375"/>
              <a:ext cx="7493" cy="21887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4676931" y="5778166"/>
              <a:ext cx="2235309" cy="244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576342" y="5954351"/>
              <a:ext cx="607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96677" y="4523348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600820" y="58184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336040" y="5492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196063" y="34511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762954" y="59299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66" name="Straight Connector 65"/>
          <p:cNvCxnSpPr/>
          <p:nvPr/>
        </p:nvCxnSpPr>
        <p:spPr>
          <a:xfrm>
            <a:off x="3073237" y="2580263"/>
            <a:ext cx="2862400" cy="273018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3758221" y="4391901"/>
            <a:ext cx="304799" cy="3034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5916765" y="4387983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728963" y="2248039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5918031" y="2247875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6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87" name="Rectangle 35"/>
          <p:cNvSpPr>
            <a:spLocks noChangeArrowheads="1"/>
          </p:cNvSpPr>
          <p:nvPr/>
        </p:nvSpPr>
        <p:spPr bwMode="auto">
          <a:xfrm>
            <a:off x="0" y="-52387"/>
            <a:ext cx="4902506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3400" dirty="0">
                <a:solidFill>
                  <a:schemeClr val="accent5"/>
                </a:solidFill>
              </a:rPr>
              <a:t>Computing Logical NOT OR</a:t>
            </a:r>
            <a:endParaRPr lang="en-US" sz="4400" dirty="0">
              <a:solidFill>
                <a:schemeClr val="accent5"/>
              </a:solidFill>
              <a:latin typeface="Times New Roman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79821" y="2129605"/>
          <a:ext cx="230015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2" name="Group 51"/>
          <p:cNvGrpSpPr/>
          <p:nvPr/>
        </p:nvGrpSpPr>
        <p:grpSpPr>
          <a:xfrm>
            <a:off x="7977741" y="2257757"/>
            <a:ext cx="3837326" cy="3497637"/>
            <a:chOff x="7567535" y="441669"/>
            <a:chExt cx="3837326" cy="3497637"/>
          </a:xfrm>
        </p:grpSpPr>
        <p:grpSp>
          <p:nvGrpSpPr>
            <p:cNvPr id="11" name="Group 10"/>
            <p:cNvGrpSpPr/>
            <p:nvPr/>
          </p:nvGrpSpPr>
          <p:grpSpPr>
            <a:xfrm>
              <a:off x="7567535" y="3017478"/>
              <a:ext cx="494675" cy="921828"/>
              <a:chOff x="5768715" y="4144847"/>
              <a:chExt cx="494675" cy="921828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5768715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815516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0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230279" y="3017478"/>
              <a:ext cx="494675" cy="921828"/>
              <a:chOff x="7431459" y="4144847"/>
              <a:chExt cx="494675" cy="921828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463441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7431459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910186" y="2994925"/>
              <a:ext cx="494675" cy="921828"/>
              <a:chOff x="9094203" y="4144847"/>
              <a:chExt cx="494675" cy="92182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9187806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9094203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9168658" y="441669"/>
              <a:ext cx="494675" cy="921828"/>
              <a:chOff x="7407143" y="1404146"/>
              <a:chExt cx="494675" cy="921828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07143" y="1823870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463441" y="1404146"/>
                <a:ext cx="239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</p:grpSp>
        <p:cxnSp>
          <p:nvCxnSpPr>
            <p:cNvPr id="20" name="Straight Arrow Connector 19"/>
            <p:cNvCxnSpPr>
              <a:stCxn id="8" idx="0"/>
              <a:endCxn id="14" idx="3"/>
            </p:cNvCxnSpPr>
            <p:nvPr/>
          </p:nvCxnSpPr>
          <p:spPr>
            <a:xfrm flipV="1">
              <a:off x="7814873" y="1289966"/>
              <a:ext cx="1426228" cy="17275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2" idx="0"/>
              <a:endCxn id="14" idx="4"/>
            </p:cNvCxnSpPr>
            <p:nvPr/>
          </p:nvCxnSpPr>
          <p:spPr>
            <a:xfrm flipH="1" flipV="1">
              <a:off x="9415996" y="1363497"/>
              <a:ext cx="61621" cy="1653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endCxn id="14" idx="5"/>
            </p:cNvCxnSpPr>
            <p:nvPr/>
          </p:nvCxnSpPr>
          <p:spPr>
            <a:xfrm flipH="1" flipV="1">
              <a:off x="9590890" y="1289966"/>
              <a:ext cx="1549470" cy="19785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301730" y="2233049"/>
            <a:ext cx="2967963" cy="2872528"/>
            <a:chOff x="4096677" y="3451155"/>
            <a:chExt cx="2967963" cy="2872528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4669437" y="3589375"/>
              <a:ext cx="7493" cy="21887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4676931" y="5778166"/>
              <a:ext cx="2235309" cy="244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76342" y="5954351"/>
              <a:ext cx="607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96677" y="4523348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00820" y="58184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36040" y="5492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6063" y="34511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2954" y="59299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381952" name="Straight Connector 381951"/>
          <p:cNvCxnSpPr/>
          <p:nvPr/>
        </p:nvCxnSpPr>
        <p:spPr>
          <a:xfrm>
            <a:off x="3073237" y="2580263"/>
            <a:ext cx="2862400" cy="273018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699410" y="2736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074235" y="4927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754985" y="4897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416886" y="4897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425" y="198593"/>
            <a:ext cx="2947174" cy="14540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23153" y="1689384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b</a:t>
            </a:r>
            <a:r>
              <a:rPr lang="en-US" baseline="-25000" dirty="0"/>
              <a:t>0</a:t>
            </a:r>
            <a:r>
              <a:rPr lang="en-US" dirty="0"/>
              <a:t>*x</a:t>
            </a:r>
            <a:r>
              <a:rPr lang="en-US" baseline="-25000" dirty="0"/>
              <a:t>0</a:t>
            </a:r>
            <a:r>
              <a:rPr lang="en-US" dirty="0"/>
              <a:t> + b</a:t>
            </a:r>
            <a:r>
              <a:rPr lang="en-US" baseline="-25000" dirty="0"/>
              <a:t>1</a:t>
            </a:r>
            <a:r>
              <a:rPr lang="en-US" dirty="0"/>
              <a:t>*x</a:t>
            </a:r>
            <a:r>
              <a:rPr lang="en-US" baseline="-25000" dirty="0"/>
              <a:t>1</a:t>
            </a:r>
            <a:r>
              <a:rPr lang="en-US" dirty="0"/>
              <a:t> * b</a:t>
            </a:r>
            <a:r>
              <a:rPr lang="en-US" baseline="-25000" dirty="0"/>
              <a:t>2</a:t>
            </a:r>
            <a:r>
              <a:rPr lang="en-US" dirty="0"/>
              <a:t>*x</a:t>
            </a:r>
            <a:r>
              <a:rPr lang="en-US" baseline="-25000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472416" y="377059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450221" y="396981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820143" y="372600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86648" y="5749160"/>
            <a:ext cx="27400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weights do we need?</a:t>
            </a:r>
          </a:p>
          <a:p>
            <a:r>
              <a:rPr lang="en-US" sz="1600" dirty="0"/>
              <a:t>b</a:t>
            </a:r>
            <a:r>
              <a:rPr lang="en-US" sz="1600" baseline="-25000" dirty="0"/>
              <a:t>0</a:t>
            </a:r>
            <a:r>
              <a:rPr lang="en-US" sz="1600" dirty="0"/>
              <a:t> = 0.5</a:t>
            </a:r>
          </a:p>
          <a:p>
            <a:r>
              <a:rPr lang="en-US" sz="1600" dirty="0"/>
              <a:t>b</a:t>
            </a:r>
            <a:r>
              <a:rPr lang="en-US" sz="1600" baseline="-25000" dirty="0"/>
              <a:t>1</a:t>
            </a:r>
            <a:r>
              <a:rPr lang="en-US" sz="1600" dirty="0"/>
              <a:t> = -0.51</a:t>
            </a:r>
          </a:p>
          <a:p>
            <a:r>
              <a:rPr lang="en-US" sz="1600" dirty="0"/>
              <a:t>b</a:t>
            </a:r>
            <a:r>
              <a:rPr lang="en-US" sz="1600" baseline="-25000" dirty="0"/>
              <a:t>2</a:t>
            </a:r>
            <a:r>
              <a:rPr lang="en-US" sz="1600" dirty="0"/>
              <a:t> = -0.51</a:t>
            </a:r>
          </a:p>
        </p:txBody>
      </p:sp>
      <p:sp>
        <p:nvSpPr>
          <p:cNvPr id="57" name="Oval 56"/>
          <p:cNvSpPr/>
          <p:nvPr/>
        </p:nvSpPr>
        <p:spPr>
          <a:xfrm>
            <a:off x="3758221" y="4391901"/>
            <a:ext cx="304799" cy="3034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916765" y="4387983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728963" y="2248039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918031" y="2247875"/>
            <a:ext cx="304799" cy="30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49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87" name="Rectangle 35"/>
          <p:cNvSpPr>
            <a:spLocks noChangeArrowheads="1"/>
          </p:cNvSpPr>
          <p:nvPr/>
        </p:nvSpPr>
        <p:spPr bwMode="auto">
          <a:xfrm>
            <a:off x="0" y="-52387"/>
            <a:ext cx="5666282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3400" dirty="0">
                <a:solidFill>
                  <a:schemeClr val="accent5"/>
                </a:solidFill>
              </a:rPr>
              <a:t>Computing Logical XOR </a:t>
            </a:r>
            <a:endParaRPr lang="en-US" sz="4400" dirty="0">
              <a:solidFill>
                <a:schemeClr val="accent5"/>
              </a:solidFill>
              <a:latin typeface="Times New Roman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79821" y="2129605"/>
          <a:ext cx="230015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2" name="Group 51"/>
          <p:cNvGrpSpPr/>
          <p:nvPr/>
        </p:nvGrpSpPr>
        <p:grpSpPr>
          <a:xfrm>
            <a:off x="7977741" y="2257757"/>
            <a:ext cx="3837326" cy="3497637"/>
            <a:chOff x="7567535" y="441669"/>
            <a:chExt cx="3837326" cy="3497637"/>
          </a:xfrm>
        </p:grpSpPr>
        <p:grpSp>
          <p:nvGrpSpPr>
            <p:cNvPr id="11" name="Group 10"/>
            <p:cNvGrpSpPr/>
            <p:nvPr/>
          </p:nvGrpSpPr>
          <p:grpSpPr>
            <a:xfrm>
              <a:off x="7567535" y="3017478"/>
              <a:ext cx="494675" cy="921828"/>
              <a:chOff x="5768715" y="4144847"/>
              <a:chExt cx="494675" cy="921828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5768715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815516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0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230279" y="3017478"/>
              <a:ext cx="494675" cy="921828"/>
              <a:chOff x="7431459" y="4144847"/>
              <a:chExt cx="494675" cy="921828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463441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7431459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910186" y="2994925"/>
              <a:ext cx="494675" cy="921828"/>
              <a:chOff x="9094203" y="4144847"/>
              <a:chExt cx="494675" cy="92182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9187806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9094203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9168658" y="441669"/>
              <a:ext cx="494675" cy="921828"/>
              <a:chOff x="7407143" y="1404146"/>
              <a:chExt cx="494675" cy="921828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07143" y="1823870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463441" y="1404146"/>
                <a:ext cx="239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</p:grpSp>
        <p:cxnSp>
          <p:nvCxnSpPr>
            <p:cNvPr id="20" name="Straight Arrow Connector 19"/>
            <p:cNvCxnSpPr>
              <a:stCxn id="8" idx="0"/>
              <a:endCxn id="14" idx="3"/>
            </p:cNvCxnSpPr>
            <p:nvPr/>
          </p:nvCxnSpPr>
          <p:spPr>
            <a:xfrm flipV="1">
              <a:off x="7814873" y="1289966"/>
              <a:ext cx="1426228" cy="17275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2" idx="0"/>
              <a:endCxn id="14" idx="4"/>
            </p:cNvCxnSpPr>
            <p:nvPr/>
          </p:nvCxnSpPr>
          <p:spPr>
            <a:xfrm flipH="1" flipV="1">
              <a:off x="9415996" y="1363497"/>
              <a:ext cx="61621" cy="1653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endCxn id="14" idx="5"/>
            </p:cNvCxnSpPr>
            <p:nvPr/>
          </p:nvCxnSpPr>
          <p:spPr>
            <a:xfrm flipH="1" flipV="1">
              <a:off x="9590890" y="1289966"/>
              <a:ext cx="1549470" cy="19785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301730" y="2233049"/>
            <a:ext cx="2967963" cy="2872528"/>
            <a:chOff x="4096677" y="3451155"/>
            <a:chExt cx="2967963" cy="2872528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4669437" y="3589375"/>
              <a:ext cx="7493" cy="21887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4676931" y="5778166"/>
              <a:ext cx="2235309" cy="244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76342" y="5954351"/>
              <a:ext cx="607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96677" y="4523348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00820" y="58184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36040" y="5492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6063" y="34511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2954" y="59299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46" name="Oval 45"/>
          <p:cNvSpPr/>
          <p:nvPr/>
        </p:nvSpPr>
        <p:spPr>
          <a:xfrm>
            <a:off x="3729584" y="2257757"/>
            <a:ext cx="304799" cy="3034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935636" y="2257757"/>
            <a:ext cx="304799" cy="3034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729584" y="4374167"/>
            <a:ext cx="304799" cy="3034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/>
          <p:nvPr/>
        </p:nvSpPr>
        <p:spPr>
          <a:xfrm>
            <a:off x="5935637" y="4408317"/>
            <a:ext cx="304799" cy="3034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1952" name="Straight Connector 381951"/>
          <p:cNvCxnSpPr/>
          <p:nvPr/>
        </p:nvCxnSpPr>
        <p:spPr>
          <a:xfrm>
            <a:off x="3073237" y="2580263"/>
            <a:ext cx="2862400" cy="273018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699410" y="2736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074235" y="4927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754985" y="4897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416886" y="4897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425" y="198593"/>
            <a:ext cx="2947174" cy="14540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23153" y="1689384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b</a:t>
            </a:r>
            <a:r>
              <a:rPr lang="en-US" baseline="-25000" dirty="0"/>
              <a:t>0</a:t>
            </a:r>
            <a:r>
              <a:rPr lang="en-US" dirty="0"/>
              <a:t>*x</a:t>
            </a:r>
            <a:r>
              <a:rPr lang="en-US" baseline="-25000" dirty="0"/>
              <a:t>0</a:t>
            </a:r>
            <a:r>
              <a:rPr lang="en-US" dirty="0"/>
              <a:t> + b</a:t>
            </a:r>
            <a:r>
              <a:rPr lang="en-US" baseline="-25000" dirty="0"/>
              <a:t>1</a:t>
            </a:r>
            <a:r>
              <a:rPr lang="en-US" dirty="0"/>
              <a:t>*x</a:t>
            </a:r>
            <a:r>
              <a:rPr lang="en-US" baseline="-25000" dirty="0"/>
              <a:t>1</a:t>
            </a:r>
            <a:r>
              <a:rPr lang="en-US" dirty="0"/>
              <a:t> * b</a:t>
            </a:r>
            <a:r>
              <a:rPr lang="en-US" baseline="-25000" dirty="0"/>
              <a:t>2</a:t>
            </a:r>
            <a:r>
              <a:rPr lang="en-US" dirty="0"/>
              <a:t>*x</a:t>
            </a:r>
            <a:r>
              <a:rPr lang="en-US" baseline="-25000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472416" y="377059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450221" y="396981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820143" y="372600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86648" y="5749160"/>
            <a:ext cx="27400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weights do we need?</a:t>
            </a:r>
          </a:p>
          <a:p>
            <a:r>
              <a:rPr lang="en-US" sz="1600" dirty="0"/>
              <a:t>b</a:t>
            </a:r>
            <a:r>
              <a:rPr lang="en-US" sz="1600" baseline="-25000" dirty="0"/>
              <a:t>0</a:t>
            </a:r>
            <a:r>
              <a:rPr lang="en-US" sz="1600" dirty="0"/>
              <a:t> = 1.0</a:t>
            </a:r>
          </a:p>
          <a:p>
            <a:r>
              <a:rPr lang="en-US" sz="1600" dirty="0"/>
              <a:t>b</a:t>
            </a:r>
            <a:r>
              <a:rPr lang="en-US" sz="1600" baseline="-25000" dirty="0"/>
              <a:t>1</a:t>
            </a:r>
            <a:r>
              <a:rPr lang="en-US" sz="1600" dirty="0"/>
              <a:t> = -0.51</a:t>
            </a:r>
          </a:p>
          <a:p>
            <a:r>
              <a:rPr lang="en-US" sz="1600" dirty="0"/>
              <a:t>b</a:t>
            </a:r>
            <a:r>
              <a:rPr lang="en-US" sz="1600" baseline="-25000" dirty="0"/>
              <a:t>2</a:t>
            </a:r>
            <a:r>
              <a:rPr lang="en-US" sz="1600" dirty="0"/>
              <a:t> = -0.51</a:t>
            </a:r>
          </a:p>
        </p:txBody>
      </p:sp>
    </p:spTree>
    <p:extLst>
      <p:ext uri="{BB962C8B-B14F-4D97-AF65-F5344CB8AC3E}">
        <p14:creationId xmlns:p14="http://schemas.microsoft.com/office/powerpoint/2010/main" val="241307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87" name="Rectangle 35"/>
          <p:cNvSpPr>
            <a:spLocks noChangeArrowheads="1"/>
          </p:cNvSpPr>
          <p:nvPr/>
        </p:nvSpPr>
        <p:spPr bwMode="auto">
          <a:xfrm>
            <a:off x="0" y="-52387"/>
            <a:ext cx="5666282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3400" dirty="0">
                <a:solidFill>
                  <a:schemeClr val="accent5"/>
                </a:solidFill>
              </a:rPr>
              <a:t>Computing Logical XOR </a:t>
            </a:r>
            <a:endParaRPr lang="en-US" sz="4400" dirty="0">
              <a:solidFill>
                <a:schemeClr val="accent5"/>
              </a:solidFill>
              <a:latin typeface="Times New Roman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79821" y="2129605"/>
          <a:ext cx="230015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200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87" name="Rectangle 35"/>
          <p:cNvSpPr>
            <a:spLocks noChangeArrowheads="1"/>
          </p:cNvSpPr>
          <p:nvPr/>
        </p:nvSpPr>
        <p:spPr bwMode="auto">
          <a:xfrm>
            <a:off x="0" y="-52387"/>
            <a:ext cx="5666282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3400" dirty="0">
                <a:solidFill>
                  <a:schemeClr val="accent5"/>
                </a:solidFill>
              </a:rPr>
              <a:t>Computing Logical XOR </a:t>
            </a:r>
            <a:endParaRPr lang="en-US" sz="4400" dirty="0">
              <a:solidFill>
                <a:schemeClr val="accent5"/>
              </a:solidFill>
              <a:latin typeface="Times New Roman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79821" y="2129605"/>
          <a:ext cx="230015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2" name="Group 51"/>
          <p:cNvGrpSpPr/>
          <p:nvPr/>
        </p:nvGrpSpPr>
        <p:grpSpPr>
          <a:xfrm>
            <a:off x="7977741" y="2257757"/>
            <a:ext cx="3837326" cy="3497637"/>
            <a:chOff x="7567535" y="441669"/>
            <a:chExt cx="3837326" cy="3497637"/>
          </a:xfrm>
        </p:grpSpPr>
        <p:grpSp>
          <p:nvGrpSpPr>
            <p:cNvPr id="11" name="Group 10"/>
            <p:cNvGrpSpPr/>
            <p:nvPr/>
          </p:nvGrpSpPr>
          <p:grpSpPr>
            <a:xfrm>
              <a:off x="7567535" y="3017478"/>
              <a:ext cx="494675" cy="921828"/>
              <a:chOff x="5768715" y="4144847"/>
              <a:chExt cx="494675" cy="921828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5768715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815516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0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230279" y="3017478"/>
              <a:ext cx="494675" cy="921828"/>
              <a:chOff x="7431459" y="4144847"/>
              <a:chExt cx="494675" cy="921828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463441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7431459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910186" y="2994925"/>
              <a:ext cx="494675" cy="921828"/>
              <a:chOff x="9094203" y="4144847"/>
              <a:chExt cx="494675" cy="92182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9187806" y="46973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9094203" y="4144847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9168658" y="441669"/>
              <a:ext cx="494675" cy="921828"/>
              <a:chOff x="7407143" y="1404146"/>
              <a:chExt cx="494675" cy="921828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07143" y="1823870"/>
                <a:ext cx="494675" cy="5021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463441" y="1404146"/>
                <a:ext cx="239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</p:grpSp>
        <p:cxnSp>
          <p:nvCxnSpPr>
            <p:cNvPr id="20" name="Straight Arrow Connector 19"/>
            <p:cNvCxnSpPr>
              <a:stCxn id="8" idx="0"/>
              <a:endCxn id="14" idx="3"/>
            </p:cNvCxnSpPr>
            <p:nvPr/>
          </p:nvCxnSpPr>
          <p:spPr>
            <a:xfrm flipV="1">
              <a:off x="7814873" y="1289966"/>
              <a:ext cx="1426228" cy="17275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2" idx="0"/>
              <a:endCxn id="14" idx="4"/>
            </p:cNvCxnSpPr>
            <p:nvPr/>
          </p:nvCxnSpPr>
          <p:spPr>
            <a:xfrm flipH="1" flipV="1">
              <a:off x="9415996" y="1363497"/>
              <a:ext cx="61621" cy="1653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endCxn id="14" idx="5"/>
            </p:cNvCxnSpPr>
            <p:nvPr/>
          </p:nvCxnSpPr>
          <p:spPr>
            <a:xfrm flipH="1" flipV="1">
              <a:off x="9590890" y="1289966"/>
              <a:ext cx="1549470" cy="19785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301730" y="2233049"/>
            <a:ext cx="2967963" cy="2872528"/>
            <a:chOff x="4096677" y="3451155"/>
            <a:chExt cx="2967963" cy="2872528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4669437" y="3589375"/>
              <a:ext cx="7493" cy="21887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4676931" y="5778166"/>
              <a:ext cx="2235309" cy="244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76342" y="5954351"/>
              <a:ext cx="607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96677" y="4523348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00820" y="58184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36040" y="5492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6063" y="34511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2954" y="59299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46" name="Oval 45"/>
          <p:cNvSpPr/>
          <p:nvPr/>
        </p:nvSpPr>
        <p:spPr>
          <a:xfrm>
            <a:off x="3729584" y="2257757"/>
            <a:ext cx="304799" cy="3034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935636" y="2257757"/>
            <a:ext cx="304799" cy="3034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729584" y="4374167"/>
            <a:ext cx="304799" cy="3034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/>
          <p:nvPr/>
        </p:nvSpPr>
        <p:spPr>
          <a:xfrm>
            <a:off x="5935637" y="4408317"/>
            <a:ext cx="304799" cy="3034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1952" name="Straight Connector 381951"/>
          <p:cNvCxnSpPr/>
          <p:nvPr/>
        </p:nvCxnSpPr>
        <p:spPr>
          <a:xfrm>
            <a:off x="3073237" y="2580263"/>
            <a:ext cx="2862400" cy="273018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699410" y="2736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074235" y="4927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754985" y="4897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416886" y="4897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425" y="198593"/>
            <a:ext cx="2947174" cy="14540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23153" y="1689384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b</a:t>
            </a:r>
            <a:r>
              <a:rPr lang="en-US" baseline="-25000" dirty="0"/>
              <a:t>0</a:t>
            </a:r>
            <a:r>
              <a:rPr lang="en-US" dirty="0"/>
              <a:t>*x</a:t>
            </a:r>
            <a:r>
              <a:rPr lang="en-US" baseline="-25000" dirty="0"/>
              <a:t>0</a:t>
            </a:r>
            <a:r>
              <a:rPr lang="en-US" dirty="0"/>
              <a:t> + b</a:t>
            </a:r>
            <a:r>
              <a:rPr lang="en-US" baseline="-25000" dirty="0"/>
              <a:t>1</a:t>
            </a:r>
            <a:r>
              <a:rPr lang="en-US" dirty="0"/>
              <a:t>*x</a:t>
            </a:r>
            <a:r>
              <a:rPr lang="en-US" baseline="-25000" dirty="0"/>
              <a:t>1</a:t>
            </a:r>
            <a:r>
              <a:rPr lang="en-US" dirty="0"/>
              <a:t> * b</a:t>
            </a:r>
            <a:r>
              <a:rPr lang="en-US" baseline="-25000" dirty="0"/>
              <a:t>2</a:t>
            </a:r>
            <a:r>
              <a:rPr lang="en-US" dirty="0"/>
              <a:t>*x</a:t>
            </a:r>
            <a:r>
              <a:rPr lang="en-US" baseline="-25000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472416" y="377059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450221" y="396981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820143" y="372600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86648" y="5749160"/>
            <a:ext cx="274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weights do we need?</a:t>
            </a:r>
          </a:p>
        </p:txBody>
      </p:sp>
    </p:spTree>
    <p:extLst>
      <p:ext uri="{BB962C8B-B14F-4D97-AF65-F5344CB8AC3E}">
        <p14:creationId xmlns:p14="http://schemas.microsoft.com/office/powerpoint/2010/main" val="768333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1DF66C-93A7-094F-AA53-9F1B86E51D13}"/>
              </a:ext>
            </a:extLst>
          </p:cNvPr>
          <p:cNvSpPr txBox="1"/>
          <p:nvPr/>
        </p:nvSpPr>
        <p:spPr>
          <a:xfrm>
            <a:off x="444500" y="457200"/>
            <a:ext cx="60555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</a:rPr>
              <a:t>The X-OR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 more generally, the problem of lack of linear separability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14D4B-CA24-1B44-A9C1-31EFE93E4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34" y="1870559"/>
            <a:ext cx="5382365" cy="4036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A3C219-B935-6140-8ACD-D78FCCCF4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81893"/>
            <a:ext cx="5885476" cy="441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67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1A4E58-38EB-ED43-B7DC-534E2AA7423D}"/>
              </a:ext>
            </a:extLst>
          </p:cNvPr>
          <p:cNvSpPr txBox="1"/>
          <p:nvPr/>
        </p:nvSpPr>
        <p:spPr>
          <a:xfrm>
            <a:off x="444500" y="457200"/>
            <a:ext cx="101561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</a:rPr>
              <a:t>Real World Examples of x-or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Multiplying by 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One lane to cross a bridge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 it good to use an umbrella, depending on whether you are inside or outside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several x-or examples in our animals dataset</a:t>
            </a:r>
          </a:p>
        </p:txBody>
      </p:sp>
    </p:spTree>
    <p:extLst>
      <p:ext uri="{BB962C8B-B14F-4D97-AF65-F5344CB8AC3E}">
        <p14:creationId xmlns:p14="http://schemas.microsoft.com/office/powerpoint/2010/main" val="308300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hlinkClick r:id="" action="ppaction://media"/>
            <a:extLst>
              <a:ext uri="{FF2B5EF4-FFF2-40B4-BE49-F238E27FC236}">
                <a16:creationId xmlns:a16="http://schemas.microsoft.com/office/drawing/2014/main" id="{EBEDD13D-2CA8-364F-80A3-574449A0F783}"/>
              </a:ext>
            </a:extLst>
          </p:cNvPr>
          <p:cNvPicPr>
            <a:picLocks noRot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3" y="410368"/>
            <a:ext cx="5405438" cy="233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recon57">
            <a:extLst>
              <a:ext uri="{FF2B5EF4-FFF2-40B4-BE49-F238E27FC236}">
                <a16:creationId xmlns:a16="http://schemas.microsoft.com/office/drawing/2014/main" id="{C038C5E3-7736-8B49-AF19-47A7F154B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2" y="3209131"/>
            <a:ext cx="3894138" cy="291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4">
            <a:extLst>
              <a:ext uri="{FF2B5EF4-FFF2-40B4-BE49-F238E27FC236}">
                <a16:creationId xmlns:a16="http://schemas.microsoft.com/office/drawing/2014/main" id="{ECE1A9D6-B6EC-2847-9D33-73E4624B908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4800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F79E73DC-7B8D-9249-8D7F-359FB6667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4640263"/>
            <a:ext cx="3406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0 0 1 1 0 1 0 1 0 1 0 1 1  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FF2AAC9E-80F4-7249-8267-2B1923C59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5410200"/>
            <a:ext cx="3406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.95 .85 .79 .23 .04 .01 ..</a:t>
            </a:r>
          </a:p>
        </p:txBody>
      </p:sp>
      <p:pic>
        <p:nvPicPr>
          <p:cNvPr id="9" name="Picture 2" descr="originaltosix">
            <a:extLst>
              <a:ext uri="{FF2B5EF4-FFF2-40B4-BE49-F238E27FC236}">
                <a16:creationId xmlns:a16="http://schemas.microsoft.com/office/drawing/2014/main" id="{BB81DCDD-4AEE-CD45-A52C-55D84DF72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84" r="86002" b="40984"/>
          <a:stretch>
            <a:fillRect/>
          </a:stretch>
        </p:blipFill>
        <p:spPr bwMode="auto">
          <a:xfrm>
            <a:off x="6513514" y="1108472"/>
            <a:ext cx="2743200" cy="265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3">
            <a:extLst>
              <a:ext uri="{FF2B5EF4-FFF2-40B4-BE49-F238E27FC236}">
                <a16:creationId xmlns:a16="http://schemas.microsoft.com/office/drawing/2014/main" id="{8EA2ACB3-AB53-7B42-A094-AD2F5B1E2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2914" y="1032272"/>
            <a:ext cx="3810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/>
              <a:t>X</a:t>
            </a:r>
            <a:r>
              <a:rPr lang="en-US" altLang="en-US" sz="1800" baseline="-25000"/>
              <a:t>1</a:t>
            </a:r>
            <a:endParaRPr lang="en-US" altLang="en-US"/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32EA183D-AD01-9E46-83E9-09BC58608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2914" y="1622822"/>
            <a:ext cx="3810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/>
              <a:t>X</a:t>
            </a:r>
            <a:r>
              <a:rPr lang="en-US" altLang="en-US" sz="1800" baseline="-25000"/>
              <a:t>2</a:t>
            </a:r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E2630270-3D64-B54B-AED7-4B683DA7B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2914" y="2251472"/>
            <a:ext cx="3810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/>
              <a:t>X</a:t>
            </a:r>
            <a:r>
              <a:rPr lang="en-US" altLang="en-US" sz="1800" baseline="-25000"/>
              <a:t>3</a:t>
            </a:r>
          </a:p>
        </p:txBody>
      </p:sp>
      <p:sp>
        <p:nvSpPr>
          <p:cNvPr id="13" name="Oval 6">
            <a:extLst>
              <a:ext uri="{FF2B5EF4-FFF2-40B4-BE49-F238E27FC236}">
                <a16:creationId xmlns:a16="http://schemas.microsoft.com/office/drawing/2014/main" id="{CA61B03B-E4F7-1D40-9FEF-B5599D317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2914" y="2870597"/>
            <a:ext cx="3810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/>
              <a:t>X</a:t>
            </a:r>
            <a:r>
              <a:rPr lang="en-US" altLang="en-US" sz="1800" baseline="-25000"/>
              <a:t>4</a:t>
            </a: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A8C93246-B28B-6246-AB4E-5A8619A2A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3389" y="3499247"/>
            <a:ext cx="3810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/>
              <a:t>X</a:t>
            </a:r>
            <a:r>
              <a:rPr lang="en-US" altLang="en-US" sz="1800" baseline="-25000"/>
              <a:t>n</a:t>
            </a:r>
          </a:p>
        </p:txBody>
      </p:sp>
      <p:sp>
        <p:nvSpPr>
          <p:cNvPr id="15" name="Line 8">
            <a:extLst>
              <a:ext uri="{FF2B5EF4-FFF2-40B4-BE49-F238E27FC236}">
                <a16:creationId xmlns:a16="http://schemas.microsoft.com/office/drawing/2014/main" id="{0430E66E-3033-0549-A8B3-1BEDDFAD4A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80314" y="1260872"/>
            <a:ext cx="1752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9">
            <a:extLst>
              <a:ext uri="{FF2B5EF4-FFF2-40B4-BE49-F238E27FC236}">
                <a16:creationId xmlns:a16="http://schemas.microsoft.com/office/drawing/2014/main" id="{299A3B33-2615-784B-8A1A-C5807BFCAE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80314" y="1260872"/>
            <a:ext cx="1752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0">
            <a:extLst>
              <a:ext uri="{FF2B5EF4-FFF2-40B4-BE49-F238E27FC236}">
                <a16:creationId xmlns:a16="http://schemas.microsoft.com/office/drawing/2014/main" id="{4AF511FB-9B4E-0D42-9FA9-B82326B0D2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56514" y="1260872"/>
            <a:ext cx="1676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11">
            <a:extLst>
              <a:ext uri="{FF2B5EF4-FFF2-40B4-BE49-F238E27FC236}">
                <a16:creationId xmlns:a16="http://schemas.microsoft.com/office/drawing/2014/main" id="{E2B6ECB0-930C-4C49-AFA5-739A0F766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7914" y="1718072"/>
            <a:ext cx="381000" cy="381000"/>
          </a:xfrm>
          <a:prstGeom prst="ellipse">
            <a:avLst/>
          </a:prstGeom>
          <a:solidFill>
            <a:schemeClr val="bg2">
              <a:alpha val="34117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" name="Line 12">
            <a:extLst>
              <a:ext uri="{FF2B5EF4-FFF2-40B4-BE49-F238E27FC236}">
                <a16:creationId xmlns:a16="http://schemas.microsoft.com/office/drawing/2014/main" id="{A53A198C-C773-2746-9117-CCCB12BD5B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37514" y="1794272"/>
            <a:ext cx="1295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3">
            <a:extLst>
              <a:ext uri="{FF2B5EF4-FFF2-40B4-BE49-F238E27FC236}">
                <a16:creationId xmlns:a16="http://schemas.microsoft.com/office/drawing/2014/main" id="{FAEEBCF6-9BB6-EF47-8C78-6467329589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13714" y="1794272"/>
            <a:ext cx="1219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4">
            <a:extLst>
              <a:ext uri="{FF2B5EF4-FFF2-40B4-BE49-F238E27FC236}">
                <a16:creationId xmlns:a16="http://schemas.microsoft.com/office/drawing/2014/main" id="{BC6DCEA5-DB1F-0745-B24E-01601AFE04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85114" y="1794272"/>
            <a:ext cx="144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5">
            <a:extLst>
              <a:ext uri="{FF2B5EF4-FFF2-40B4-BE49-F238E27FC236}">
                <a16:creationId xmlns:a16="http://schemas.microsoft.com/office/drawing/2014/main" id="{5214522A-436B-4E45-BE46-AFF76948A4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85114" y="1794272"/>
            <a:ext cx="1447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16">
            <a:extLst>
              <a:ext uri="{FF2B5EF4-FFF2-40B4-BE49-F238E27FC236}">
                <a16:creationId xmlns:a16="http://schemas.microsoft.com/office/drawing/2014/main" id="{4C48152A-91DD-F448-9330-447317482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4" y="2175272"/>
            <a:ext cx="381000" cy="381000"/>
          </a:xfrm>
          <a:prstGeom prst="ellipse">
            <a:avLst/>
          </a:prstGeom>
          <a:solidFill>
            <a:schemeClr val="bg2">
              <a:alpha val="32941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4" name="Oval 17">
            <a:extLst>
              <a:ext uri="{FF2B5EF4-FFF2-40B4-BE49-F238E27FC236}">
                <a16:creationId xmlns:a16="http://schemas.microsoft.com/office/drawing/2014/main" id="{4DC77C88-7D68-A742-AA19-B878ACE3B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9314" y="2175272"/>
            <a:ext cx="685800" cy="685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600">
                <a:sym typeface="Symbol" pitchFamily="2" charset="2"/>
              </a:rPr>
              <a:t></a:t>
            </a:r>
            <a:endParaRPr lang="en-US" altLang="en-US"/>
          </a:p>
        </p:txBody>
      </p:sp>
      <p:sp>
        <p:nvSpPr>
          <p:cNvPr id="25" name="Line 18">
            <a:extLst>
              <a:ext uri="{FF2B5EF4-FFF2-40B4-BE49-F238E27FC236}">
                <a16:creationId xmlns:a16="http://schemas.microsoft.com/office/drawing/2014/main" id="{58116B06-0DA7-2944-AB33-A103ECF434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2446000" y="302577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19">
            <a:extLst>
              <a:ext uri="{FF2B5EF4-FFF2-40B4-BE49-F238E27FC236}">
                <a16:creationId xmlns:a16="http://schemas.microsoft.com/office/drawing/2014/main" id="{16CE8577-E6F6-F543-BAEC-D2F041492982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3914" y="1260872"/>
            <a:ext cx="1295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20">
            <a:extLst>
              <a:ext uri="{FF2B5EF4-FFF2-40B4-BE49-F238E27FC236}">
                <a16:creationId xmlns:a16="http://schemas.microsoft.com/office/drawing/2014/main" id="{FC39993A-D263-1542-9F16-BFE6F25050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13914" y="2708672"/>
            <a:ext cx="1295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21">
            <a:extLst>
              <a:ext uri="{FF2B5EF4-FFF2-40B4-BE49-F238E27FC236}">
                <a16:creationId xmlns:a16="http://schemas.microsoft.com/office/drawing/2014/main" id="{DD6AACCD-1F21-D849-A77B-9B2BE3AC99A1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3914" y="1870472"/>
            <a:ext cx="1295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22">
            <a:extLst>
              <a:ext uri="{FF2B5EF4-FFF2-40B4-BE49-F238E27FC236}">
                <a16:creationId xmlns:a16="http://schemas.microsoft.com/office/drawing/2014/main" id="{6352F630-8B2A-B44B-B7BD-C7CD93C3BF3C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3914" y="2403872"/>
            <a:ext cx="1295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23">
            <a:extLst>
              <a:ext uri="{FF2B5EF4-FFF2-40B4-BE49-F238E27FC236}">
                <a16:creationId xmlns:a16="http://schemas.microsoft.com/office/drawing/2014/main" id="{DE94F956-ABBB-A043-AE0E-320C370995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13914" y="2632472"/>
            <a:ext cx="1295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 Box 24">
            <a:extLst>
              <a:ext uri="{FF2B5EF4-FFF2-40B4-BE49-F238E27FC236}">
                <a16:creationId xmlns:a16="http://schemas.microsoft.com/office/drawing/2014/main" id="{E1111272-4EAC-C24D-9852-C36DE0105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2514" y="2175272"/>
            <a:ext cx="43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w</a:t>
            </a:r>
            <a:r>
              <a:rPr lang="en-US" altLang="en-US" sz="1800" i="1" baseline="-25000"/>
              <a:t>3</a:t>
            </a:r>
            <a:endParaRPr lang="en-US" altLang="en-US" sz="1800" baseline="-25000"/>
          </a:p>
        </p:txBody>
      </p:sp>
      <p:sp>
        <p:nvSpPr>
          <p:cNvPr id="32" name="Text Box 25">
            <a:extLst>
              <a:ext uri="{FF2B5EF4-FFF2-40B4-BE49-F238E27FC236}">
                <a16:creationId xmlns:a16="http://schemas.microsoft.com/office/drawing/2014/main" id="{0CB17160-A16B-7F4A-AD09-F34DF0D79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2514" y="1794272"/>
            <a:ext cx="43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w</a:t>
            </a:r>
            <a:r>
              <a:rPr lang="en-US" altLang="en-US" sz="1800" i="1" baseline="-25000"/>
              <a:t>2</a:t>
            </a:r>
            <a:endParaRPr lang="en-US" altLang="en-US" sz="1800" baseline="-25000"/>
          </a:p>
        </p:txBody>
      </p:sp>
      <p:sp>
        <p:nvSpPr>
          <p:cNvPr id="33" name="Text Box 26">
            <a:extLst>
              <a:ext uri="{FF2B5EF4-FFF2-40B4-BE49-F238E27FC236}">
                <a16:creationId xmlns:a16="http://schemas.microsoft.com/office/drawing/2014/main" id="{9CD891BC-B022-AD4E-B63C-8C6B11456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8714" y="1413272"/>
            <a:ext cx="43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w</a:t>
            </a:r>
            <a:r>
              <a:rPr lang="en-US" altLang="en-US" sz="1800" i="1" baseline="-25000"/>
              <a:t>1</a:t>
            </a:r>
            <a:endParaRPr lang="en-US" altLang="en-US" sz="1800" baseline="-25000"/>
          </a:p>
        </p:txBody>
      </p:sp>
      <p:sp>
        <p:nvSpPr>
          <p:cNvPr id="34" name="Text Box 27">
            <a:extLst>
              <a:ext uri="{FF2B5EF4-FFF2-40B4-BE49-F238E27FC236}">
                <a16:creationId xmlns:a16="http://schemas.microsoft.com/office/drawing/2014/main" id="{E1959BF9-23F2-DD4D-B918-CE76F6D9BE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2514" y="3013472"/>
            <a:ext cx="43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w</a:t>
            </a:r>
            <a:r>
              <a:rPr lang="en-US" altLang="en-US" sz="1800" i="1" baseline="-25000"/>
              <a:t>n</a:t>
            </a:r>
            <a:endParaRPr lang="en-US" altLang="en-US" sz="1800" baseline="-25000"/>
          </a:p>
        </p:txBody>
      </p:sp>
      <p:sp>
        <p:nvSpPr>
          <p:cNvPr id="35" name="Text Box 28">
            <a:extLst>
              <a:ext uri="{FF2B5EF4-FFF2-40B4-BE49-F238E27FC236}">
                <a16:creationId xmlns:a16="http://schemas.microsoft.com/office/drawing/2014/main" id="{BE9BF580-2E11-E245-B6AE-C22466E2A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6314" y="2556272"/>
            <a:ext cx="43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w</a:t>
            </a:r>
            <a:r>
              <a:rPr lang="en-US" altLang="en-US" sz="1800" i="1" baseline="-25000"/>
              <a:t>4</a:t>
            </a:r>
            <a:endParaRPr lang="en-US" altLang="en-US" sz="1800" baseline="-25000"/>
          </a:p>
        </p:txBody>
      </p:sp>
    </p:spTree>
    <p:extLst>
      <p:ext uri="{BB962C8B-B14F-4D97-AF65-F5344CB8AC3E}">
        <p14:creationId xmlns:p14="http://schemas.microsoft.com/office/powerpoint/2010/main" val="176644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BDF529-9B8F-7E46-BE11-6E4A330F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1885950"/>
            <a:ext cx="9207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91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3D592F-48C9-9243-8C4E-51487531DF12}"/>
              </a:ext>
            </a:extLst>
          </p:cNvPr>
          <p:cNvSpPr txBox="1"/>
          <p:nvPr/>
        </p:nvSpPr>
        <p:spPr>
          <a:xfrm>
            <a:off x="488696" y="215900"/>
            <a:ext cx="4648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Multilayer networks and Deep Neural Networks</a:t>
            </a:r>
          </a:p>
        </p:txBody>
      </p:sp>
      <p:pic>
        <p:nvPicPr>
          <p:cNvPr id="11265" name="Picture 1" descr="page9image3805568">
            <a:extLst>
              <a:ext uri="{FF2B5EF4-FFF2-40B4-BE49-F238E27FC236}">
                <a16:creationId xmlns:a16="http://schemas.microsoft.com/office/drawing/2014/main" id="{0B710826-683B-2849-829A-6BA022FC5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2" y="585232"/>
            <a:ext cx="39751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page9image3804448">
            <a:extLst>
              <a:ext uri="{FF2B5EF4-FFF2-40B4-BE49-F238E27FC236}">
                <a16:creationId xmlns:a16="http://schemas.microsoft.com/office/drawing/2014/main" id="{F594718D-0472-4344-8144-51ED38F07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3441700"/>
            <a:ext cx="2908300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page9image3806688">
            <a:extLst>
              <a:ext uri="{FF2B5EF4-FFF2-40B4-BE49-F238E27FC236}">
                <a16:creationId xmlns:a16="http://schemas.microsoft.com/office/drawing/2014/main" id="{2AB642C3-D1BA-B84D-99A0-8A4DB646C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1" y="3403600"/>
            <a:ext cx="2895600" cy="26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age9image3801312">
            <a:extLst>
              <a:ext uri="{FF2B5EF4-FFF2-40B4-BE49-F238E27FC236}">
                <a16:creationId xmlns:a16="http://schemas.microsoft.com/office/drawing/2014/main" id="{2E507AD8-2D4C-E34E-B73D-941EC858A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2" y="3429000"/>
            <a:ext cx="28448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55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D666E1-38AC-B149-9B96-FD48538A7F70}"/>
              </a:ext>
            </a:extLst>
          </p:cNvPr>
          <p:cNvSpPr/>
          <p:nvPr/>
        </p:nvSpPr>
        <p:spPr>
          <a:xfrm>
            <a:off x="1134240" y="2760575"/>
            <a:ext cx="10473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10000"/>
              </a:spcBef>
              <a:buFont typeface="Times" pitchFamily="2" charset="0"/>
              <a:buNone/>
            </a:pPr>
            <a:r>
              <a:rPr lang="en-US" altLang="en-US" sz="3600" dirty="0">
                <a:solidFill>
                  <a:schemeClr val="accent5"/>
                </a:solidFill>
              </a:rPr>
              <a:t>"Intelligence is 10 million rules." --Doug </a:t>
            </a:r>
            <a:r>
              <a:rPr lang="en-US" altLang="en-US" sz="3600" dirty="0" err="1">
                <a:solidFill>
                  <a:schemeClr val="accent5"/>
                </a:solidFill>
              </a:rPr>
              <a:t>Lenat</a:t>
            </a:r>
            <a:endParaRPr lang="en-US" altLang="en-US" sz="3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84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F21C24-7063-BA4E-98C1-8B27890E1DD8}"/>
              </a:ext>
            </a:extLst>
          </p:cNvPr>
          <p:cNvSpPr txBox="1"/>
          <p:nvPr/>
        </p:nvSpPr>
        <p:spPr>
          <a:xfrm>
            <a:off x="165100" y="103953"/>
            <a:ext cx="5051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Hidden Units are interactions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4887C6C-946B-BD4A-91D2-006FF650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0AEC073-8E6A-7E4E-98C4-266911B49EB4}" type="slidenum">
              <a:rPr lang="en-US" smtClean="0"/>
              <a:t>40</a:t>
            </a:fld>
            <a:r>
              <a:rPr lang="en-US" dirty="0"/>
              <a:t>/20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79BCFC-FA39-9547-B90E-43588D94A500}"/>
              </a:ext>
            </a:extLst>
          </p:cNvPr>
          <p:cNvGrpSpPr/>
          <p:nvPr/>
        </p:nvGrpSpPr>
        <p:grpSpPr>
          <a:xfrm>
            <a:off x="2912896" y="1073866"/>
            <a:ext cx="572102" cy="2586338"/>
            <a:chOff x="2912896" y="1073866"/>
            <a:chExt cx="572102" cy="2586338"/>
          </a:xfrm>
          <a:solidFill>
            <a:schemeClr val="tx1"/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C879341-9549-8C4E-A4EF-C67B65A883E1}"/>
                </a:ext>
              </a:extLst>
            </p:cNvPr>
            <p:cNvSpPr/>
            <p:nvPr/>
          </p:nvSpPr>
          <p:spPr>
            <a:xfrm>
              <a:off x="2936358" y="1073866"/>
              <a:ext cx="548640" cy="5486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X</a:t>
              </a:r>
              <a:r>
                <a:rPr lang="en-US" baseline="-25000" dirty="0">
                  <a:solidFill>
                    <a:sysClr val="windowText" lastClr="000000"/>
                  </a:solidFill>
                </a:rPr>
                <a:t>5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348FE51-D879-194F-BB31-C29EF6B92E19}"/>
                </a:ext>
              </a:extLst>
            </p:cNvPr>
            <p:cNvSpPr/>
            <p:nvPr/>
          </p:nvSpPr>
          <p:spPr>
            <a:xfrm>
              <a:off x="2915164" y="1734903"/>
              <a:ext cx="548640" cy="5486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X</a:t>
              </a:r>
              <a:r>
                <a:rPr lang="en-US" baseline="-25000" dirty="0">
                  <a:solidFill>
                    <a:sysClr val="windowText" lastClr="000000"/>
                  </a:solidFill>
                </a:rPr>
                <a:t>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F5B867-6621-C04F-954A-BD9E2862097F}"/>
                </a:ext>
              </a:extLst>
            </p:cNvPr>
            <p:cNvSpPr/>
            <p:nvPr/>
          </p:nvSpPr>
          <p:spPr>
            <a:xfrm>
              <a:off x="2912896" y="2406211"/>
              <a:ext cx="548640" cy="5486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X</a:t>
              </a:r>
              <a:r>
                <a:rPr lang="en-US" baseline="-25000" dirty="0">
                  <a:solidFill>
                    <a:sysClr val="windowText" lastClr="000000"/>
                  </a:solidFill>
                </a:rPr>
                <a:t>3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6F4B00-5FC8-1D45-A3C7-CAB037D650F1}"/>
                </a:ext>
              </a:extLst>
            </p:cNvPr>
            <p:cNvSpPr/>
            <p:nvPr/>
          </p:nvSpPr>
          <p:spPr>
            <a:xfrm>
              <a:off x="2915164" y="3111564"/>
              <a:ext cx="548640" cy="5486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X</a:t>
              </a:r>
              <a:r>
                <a:rPr lang="en-US" baseline="-25000" dirty="0">
                  <a:solidFill>
                    <a:sysClr val="windowText" lastClr="000000"/>
                  </a:solidFill>
                </a:rPr>
                <a:t>2</a:t>
              </a: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B72BD388-6F66-DA4E-B9A1-7A9F725B7E3F}"/>
              </a:ext>
            </a:extLst>
          </p:cNvPr>
          <p:cNvSpPr/>
          <p:nvPr/>
        </p:nvSpPr>
        <p:spPr>
          <a:xfrm>
            <a:off x="2912896" y="3804002"/>
            <a:ext cx="548640" cy="5486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X</a:t>
            </a:r>
            <a:r>
              <a:rPr lang="en-US" baseline="-25000" dirty="0">
                <a:solidFill>
                  <a:sysClr val="windowText" lastClr="000000"/>
                </a:solidFill>
              </a:rPr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738B52-19CA-3A4E-8F06-36E2D905703E}"/>
              </a:ext>
            </a:extLst>
          </p:cNvPr>
          <p:cNvGrpSpPr/>
          <p:nvPr/>
        </p:nvGrpSpPr>
        <p:grpSpPr>
          <a:xfrm>
            <a:off x="8061053" y="1073866"/>
            <a:ext cx="548828" cy="2526040"/>
            <a:chOff x="8061053" y="1073866"/>
            <a:chExt cx="548828" cy="25260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06CCA2-7A72-8C4F-847F-82EB0995016C}"/>
                </a:ext>
              </a:extLst>
            </p:cNvPr>
            <p:cNvSpPr/>
            <p:nvPr/>
          </p:nvSpPr>
          <p:spPr>
            <a:xfrm>
              <a:off x="8061146" y="1073866"/>
              <a:ext cx="548640" cy="548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y</a:t>
              </a:r>
              <a:r>
                <a:rPr lang="en-US" baseline="-25000" dirty="0">
                  <a:solidFill>
                    <a:sysClr val="windowText" lastClr="000000"/>
                  </a:solidFill>
                </a:rPr>
                <a:t>5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18161E7-C3FE-D943-B4E9-57BB6FB3A75C}"/>
                </a:ext>
              </a:extLst>
            </p:cNvPr>
            <p:cNvSpPr/>
            <p:nvPr/>
          </p:nvSpPr>
          <p:spPr>
            <a:xfrm>
              <a:off x="8061241" y="1732093"/>
              <a:ext cx="548640" cy="548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y</a:t>
              </a:r>
              <a:r>
                <a:rPr lang="en-US" baseline="-25000" dirty="0">
                  <a:solidFill>
                    <a:sysClr val="windowText" lastClr="000000"/>
                  </a:solidFill>
                </a:rPr>
                <a:t>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9C242-4FE6-4143-87F5-F5A5EF74BB17}"/>
                </a:ext>
              </a:extLst>
            </p:cNvPr>
            <p:cNvSpPr/>
            <p:nvPr/>
          </p:nvSpPr>
          <p:spPr>
            <a:xfrm>
              <a:off x="8061053" y="2364064"/>
              <a:ext cx="548640" cy="548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y</a:t>
              </a:r>
              <a:r>
                <a:rPr lang="en-US" baseline="-25000" dirty="0">
                  <a:solidFill>
                    <a:sysClr val="windowText" lastClr="000000"/>
                  </a:solidFill>
                </a:rPr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16ACCA3-987E-D343-9A4F-015AB4D27BE1}"/>
                </a:ext>
              </a:extLst>
            </p:cNvPr>
            <p:cNvSpPr/>
            <p:nvPr/>
          </p:nvSpPr>
          <p:spPr>
            <a:xfrm>
              <a:off x="8061053" y="3051266"/>
              <a:ext cx="548640" cy="5486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y</a:t>
              </a:r>
              <a:r>
                <a:rPr lang="en-US" baseline="-25000" dirty="0">
                  <a:solidFill>
                    <a:sysClr val="windowText" lastClr="000000"/>
                  </a:solidFill>
                </a:rPr>
                <a:t>2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EA4A0012-D346-8D4F-AC64-7237FCB9D2A3}"/>
              </a:ext>
            </a:extLst>
          </p:cNvPr>
          <p:cNvSpPr/>
          <p:nvPr/>
        </p:nvSpPr>
        <p:spPr>
          <a:xfrm>
            <a:off x="8061053" y="3806734"/>
            <a:ext cx="548640" cy="5486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y</a:t>
            </a:r>
            <a:r>
              <a:rPr lang="en-US" baseline="-250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A25C5-8168-214A-9D41-551FDBA05522}"/>
              </a:ext>
            </a:extLst>
          </p:cNvPr>
          <p:cNvSpPr/>
          <p:nvPr/>
        </p:nvSpPr>
        <p:spPr>
          <a:xfrm>
            <a:off x="2907562" y="4720982"/>
            <a:ext cx="548640" cy="5486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  <a:endParaRPr lang="en-US" baseline="-25000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42C208-FEEE-A142-9DC5-9ED32881F9CE}"/>
              </a:ext>
            </a:extLst>
          </p:cNvPr>
          <p:cNvCxnSpPr>
            <a:cxnSpLocks/>
            <a:stCxn id="18" idx="6"/>
            <a:endCxn id="17" idx="2"/>
          </p:cNvCxnSpPr>
          <p:nvPr/>
        </p:nvCxnSpPr>
        <p:spPr>
          <a:xfrm flipV="1">
            <a:off x="3456202" y="4081054"/>
            <a:ext cx="4604851" cy="91424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25B73C-DEDA-DF43-AEFC-D079D1F554B2}"/>
              </a:ext>
            </a:extLst>
          </p:cNvPr>
          <p:cNvSpPr txBox="1"/>
          <p:nvPr/>
        </p:nvSpPr>
        <p:spPr>
          <a:xfrm>
            <a:off x="777240" y="2000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318B74-77C7-3043-B7C7-8285BEB06F35}"/>
              </a:ext>
            </a:extLst>
          </p:cNvPr>
          <p:cNvCxnSpPr/>
          <p:nvPr/>
        </p:nvCxnSpPr>
        <p:spPr>
          <a:xfrm>
            <a:off x="3473653" y="1324943"/>
            <a:ext cx="4587400" cy="131344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5B5892-E7D7-D348-86DE-4DCE7E99C306}"/>
              </a:ext>
            </a:extLst>
          </p:cNvPr>
          <p:cNvCxnSpPr>
            <a:cxnSpLocks/>
          </p:cNvCxnSpPr>
          <p:nvPr/>
        </p:nvCxnSpPr>
        <p:spPr>
          <a:xfrm>
            <a:off x="3473653" y="2009806"/>
            <a:ext cx="4587400" cy="62857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65112C-A05A-1641-9D9D-23DD812796B0}"/>
              </a:ext>
            </a:extLst>
          </p:cNvPr>
          <p:cNvCxnSpPr>
            <a:cxnSpLocks/>
          </p:cNvCxnSpPr>
          <p:nvPr/>
        </p:nvCxnSpPr>
        <p:spPr>
          <a:xfrm flipV="1">
            <a:off x="3473653" y="2638384"/>
            <a:ext cx="4587400" cy="4120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354D18-13D2-4740-9F70-4B165B173D49}"/>
              </a:ext>
            </a:extLst>
          </p:cNvPr>
          <p:cNvCxnSpPr>
            <a:cxnSpLocks/>
          </p:cNvCxnSpPr>
          <p:nvPr/>
        </p:nvCxnSpPr>
        <p:spPr>
          <a:xfrm flipV="1">
            <a:off x="3473653" y="2638384"/>
            <a:ext cx="4587400" cy="72267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B8A5404-6CB7-8942-B251-0547B5A580F1}"/>
              </a:ext>
            </a:extLst>
          </p:cNvPr>
          <p:cNvCxnSpPr>
            <a:cxnSpLocks/>
          </p:cNvCxnSpPr>
          <p:nvPr/>
        </p:nvCxnSpPr>
        <p:spPr>
          <a:xfrm flipV="1">
            <a:off x="3473748" y="2638384"/>
            <a:ext cx="4587305" cy="140572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3D13E9-EA5C-2243-9E38-1AAF387895E3}"/>
              </a:ext>
            </a:extLst>
          </p:cNvPr>
          <p:cNvCxnSpPr>
            <a:cxnSpLocks/>
          </p:cNvCxnSpPr>
          <p:nvPr/>
        </p:nvCxnSpPr>
        <p:spPr>
          <a:xfrm flipV="1">
            <a:off x="3473748" y="3346913"/>
            <a:ext cx="4587305" cy="69719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8A0FE1-A5D8-704C-9BD0-9056FD02243F}"/>
              </a:ext>
            </a:extLst>
          </p:cNvPr>
          <p:cNvCxnSpPr>
            <a:cxnSpLocks/>
          </p:cNvCxnSpPr>
          <p:nvPr/>
        </p:nvCxnSpPr>
        <p:spPr>
          <a:xfrm>
            <a:off x="3473748" y="4044111"/>
            <a:ext cx="4587305" cy="3694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5E63E9-D3B1-6B4B-BCBF-ECDB1341F457}"/>
              </a:ext>
            </a:extLst>
          </p:cNvPr>
          <p:cNvCxnSpPr>
            <a:cxnSpLocks/>
          </p:cNvCxnSpPr>
          <p:nvPr/>
        </p:nvCxnSpPr>
        <p:spPr>
          <a:xfrm flipV="1">
            <a:off x="3473748" y="2006413"/>
            <a:ext cx="4587493" cy="203769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6EE1640-4578-874B-94BD-8E7C4E7CB52C}"/>
              </a:ext>
            </a:extLst>
          </p:cNvPr>
          <p:cNvCxnSpPr>
            <a:cxnSpLocks/>
          </p:cNvCxnSpPr>
          <p:nvPr/>
        </p:nvCxnSpPr>
        <p:spPr>
          <a:xfrm flipV="1">
            <a:off x="3473748" y="1348186"/>
            <a:ext cx="4587398" cy="269592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16420B-0C8A-5F40-8D2B-9D7BDFED240C}"/>
              </a:ext>
            </a:extLst>
          </p:cNvPr>
          <p:cNvCxnSpPr>
            <a:cxnSpLocks/>
          </p:cNvCxnSpPr>
          <p:nvPr/>
        </p:nvCxnSpPr>
        <p:spPr>
          <a:xfrm flipV="1">
            <a:off x="3473653" y="1348186"/>
            <a:ext cx="4587493" cy="201286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CBEB84-D057-BF4C-B899-F246B87491D1}"/>
              </a:ext>
            </a:extLst>
          </p:cNvPr>
          <p:cNvCxnSpPr>
            <a:cxnSpLocks/>
          </p:cNvCxnSpPr>
          <p:nvPr/>
        </p:nvCxnSpPr>
        <p:spPr>
          <a:xfrm flipV="1">
            <a:off x="3473653" y="2006413"/>
            <a:ext cx="4587588" cy="135464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D7A095-8070-8E47-8A34-C49875C26F45}"/>
              </a:ext>
            </a:extLst>
          </p:cNvPr>
          <p:cNvCxnSpPr>
            <a:cxnSpLocks/>
          </p:cNvCxnSpPr>
          <p:nvPr/>
        </p:nvCxnSpPr>
        <p:spPr>
          <a:xfrm flipV="1">
            <a:off x="3473653" y="3346913"/>
            <a:ext cx="4587400" cy="1414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9E0141A-BC2B-5849-950A-5DD89D472EC8}"/>
              </a:ext>
            </a:extLst>
          </p:cNvPr>
          <p:cNvCxnSpPr>
            <a:cxnSpLocks/>
          </p:cNvCxnSpPr>
          <p:nvPr/>
        </p:nvCxnSpPr>
        <p:spPr>
          <a:xfrm flipV="1">
            <a:off x="3473653" y="1348186"/>
            <a:ext cx="4587493" cy="201286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0305F3-272D-AF4A-B9EC-E5C5284AFBCA}"/>
              </a:ext>
            </a:extLst>
          </p:cNvPr>
          <p:cNvCxnSpPr>
            <a:cxnSpLocks/>
          </p:cNvCxnSpPr>
          <p:nvPr/>
        </p:nvCxnSpPr>
        <p:spPr>
          <a:xfrm>
            <a:off x="3473653" y="3361055"/>
            <a:ext cx="4587400" cy="71999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1EA883E-5D4F-A944-BA79-81AA496CB843}"/>
              </a:ext>
            </a:extLst>
          </p:cNvPr>
          <p:cNvCxnSpPr>
            <a:cxnSpLocks/>
          </p:cNvCxnSpPr>
          <p:nvPr/>
        </p:nvCxnSpPr>
        <p:spPr>
          <a:xfrm>
            <a:off x="3473653" y="2679585"/>
            <a:ext cx="4587400" cy="66732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86D8BF0-7057-B847-8559-7FCB13CDF1F5}"/>
              </a:ext>
            </a:extLst>
          </p:cNvPr>
          <p:cNvCxnSpPr>
            <a:cxnSpLocks/>
          </p:cNvCxnSpPr>
          <p:nvPr/>
        </p:nvCxnSpPr>
        <p:spPr>
          <a:xfrm>
            <a:off x="3473653" y="2679585"/>
            <a:ext cx="4587400" cy="140146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B6FFE0-CA70-BA40-AF16-02B6FDB5C90C}"/>
              </a:ext>
            </a:extLst>
          </p:cNvPr>
          <p:cNvCxnSpPr>
            <a:cxnSpLocks/>
          </p:cNvCxnSpPr>
          <p:nvPr/>
        </p:nvCxnSpPr>
        <p:spPr>
          <a:xfrm flipV="1">
            <a:off x="3473653" y="2006413"/>
            <a:ext cx="4587588" cy="67317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101330-B230-874E-A6A7-B80907758EFD}"/>
              </a:ext>
            </a:extLst>
          </p:cNvPr>
          <p:cNvCxnSpPr>
            <a:cxnSpLocks/>
          </p:cNvCxnSpPr>
          <p:nvPr/>
        </p:nvCxnSpPr>
        <p:spPr>
          <a:xfrm flipV="1">
            <a:off x="3473653" y="1348186"/>
            <a:ext cx="4587493" cy="133139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9E2BF34-8A11-554E-AFFC-F54214D22FA0}"/>
              </a:ext>
            </a:extLst>
          </p:cNvPr>
          <p:cNvCxnSpPr>
            <a:cxnSpLocks/>
          </p:cNvCxnSpPr>
          <p:nvPr/>
        </p:nvCxnSpPr>
        <p:spPr>
          <a:xfrm>
            <a:off x="3473653" y="2009806"/>
            <a:ext cx="4587400" cy="207124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FD8751A-A000-4449-9293-CB63AFABC36E}"/>
              </a:ext>
            </a:extLst>
          </p:cNvPr>
          <p:cNvCxnSpPr>
            <a:cxnSpLocks/>
          </p:cNvCxnSpPr>
          <p:nvPr/>
        </p:nvCxnSpPr>
        <p:spPr>
          <a:xfrm>
            <a:off x="3473653" y="2009806"/>
            <a:ext cx="4587400" cy="133710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8359878-E8DC-104E-893C-EC095E3C4D99}"/>
              </a:ext>
            </a:extLst>
          </p:cNvPr>
          <p:cNvCxnSpPr>
            <a:cxnSpLocks/>
          </p:cNvCxnSpPr>
          <p:nvPr/>
        </p:nvCxnSpPr>
        <p:spPr>
          <a:xfrm flipV="1">
            <a:off x="3473653" y="2006413"/>
            <a:ext cx="4587588" cy="339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29FBCD-9F6B-144F-ADAB-8D2D47507F21}"/>
              </a:ext>
            </a:extLst>
          </p:cNvPr>
          <p:cNvCxnSpPr>
            <a:cxnSpLocks/>
          </p:cNvCxnSpPr>
          <p:nvPr/>
        </p:nvCxnSpPr>
        <p:spPr>
          <a:xfrm flipV="1">
            <a:off x="3473653" y="1348186"/>
            <a:ext cx="4587493" cy="66162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1F213D4-E2A7-5C4E-92DE-D4571DFEE4BB}"/>
              </a:ext>
            </a:extLst>
          </p:cNvPr>
          <p:cNvCxnSpPr>
            <a:cxnSpLocks/>
          </p:cNvCxnSpPr>
          <p:nvPr/>
        </p:nvCxnSpPr>
        <p:spPr>
          <a:xfrm>
            <a:off x="3473653" y="1324943"/>
            <a:ext cx="4587493" cy="2324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8C6D25D-3970-8348-A91E-F5AC8D7B3F3E}"/>
              </a:ext>
            </a:extLst>
          </p:cNvPr>
          <p:cNvCxnSpPr>
            <a:cxnSpLocks/>
          </p:cNvCxnSpPr>
          <p:nvPr/>
        </p:nvCxnSpPr>
        <p:spPr>
          <a:xfrm>
            <a:off x="3473653" y="1324943"/>
            <a:ext cx="4587588" cy="68147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05A4E4F-9594-9D4A-9B08-7B79E4474475}"/>
              </a:ext>
            </a:extLst>
          </p:cNvPr>
          <p:cNvCxnSpPr>
            <a:cxnSpLocks/>
          </p:cNvCxnSpPr>
          <p:nvPr/>
        </p:nvCxnSpPr>
        <p:spPr>
          <a:xfrm>
            <a:off x="3473653" y="1324943"/>
            <a:ext cx="4587400" cy="202197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5086B80-80BA-2046-AE8B-C4562AD88B87}"/>
              </a:ext>
            </a:extLst>
          </p:cNvPr>
          <p:cNvCxnSpPr>
            <a:cxnSpLocks/>
          </p:cNvCxnSpPr>
          <p:nvPr/>
        </p:nvCxnSpPr>
        <p:spPr>
          <a:xfrm>
            <a:off x="3473653" y="1324943"/>
            <a:ext cx="4587400" cy="275611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73EA5FE-D8E5-2445-A697-D3C442945490}"/>
              </a:ext>
            </a:extLst>
          </p:cNvPr>
          <p:cNvCxnSpPr>
            <a:cxnSpLocks/>
            <a:stCxn id="18" idx="6"/>
            <a:endCxn id="16" idx="2"/>
          </p:cNvCxnSpPr>
          <p:nvPr/>
        </p:nvCxnSpPr>
        <p:spPr>
          <a:xfrm flipV="1">
            <a:off x="3456202" y="3325586"/>
            <a:ext cx="4604851" cy="166971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C6856F3-B20F-9E4D-877D-9F6AE9A49650}"/>
              </a:ext>
            </a:extLst>
          </p:cNvPr>
          <p:cNvCxnSpPr>
            <a:cxnSpLocks/>
            <a:stCxn id="18" idx="6"/>
            <a:endCxn id="15" idx="2"/>
          </p:cNvCxnSpPr>
          <p:nvPr/>
        </p:nvCxnSpPr>
        <p:spPr>
          <a:xfrm flipV="1">
            <a:off x="3456202" y="2638384"/>
            <a:ext cx="4604851" cy="235691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2BDB76-E449-024A-905A-9C5234F36BC3}"/>
              </a:ext>
            </a:extLst>
          </p:cNvPr>
          <p:cNvCxnSpPr>
            <a:cxnSpLocks/>
            <a:stCxn id="18" idx="6"/>
            <a:endCxn id="14" idx="2"/>
          </p:cNvCxnSpPr>
          <p:nvPr/>
        </p:nvCxnSpPr>
        <p:spPr>
          <a:xfrm flipV="1">
            <a:off x="3456202" y="2006413"/>
            <a:ext cx="4605039" cy="298888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DAD5437-6CB7-EA4D-9385-585AC2824360}"/>
              </a:ext>
            </a:extLst>
          </p:cNvPr>
          <p:cNvCxnSpPr>
            <a:cxnSpLocks/>
            <a:stCxn id="18" idx="6"/>
            <a:endCxn id="13" idx="2"/>
          </p:cNvCxnSpPr>
          <p:nvPr/>
        </p:nvCxnSpPr>
        <p:spPr>
          <a:xfrm flipV="1">
            <a:off x="3456202" y="1348186"/>
            <a:ext cx="4604944" cy="364711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4A6A849-A61E-124E-AE07-5D5026FB12DD}"/>
              </a:ext>
            </a:extLst>
          </p:cNvPr>
          <p:cNvSpPr txBox="1"/>
          <p:nvPr/>
        </p:nvSpPr>
        <p:spPr>
          <a:xfrm>
            <a:off x="1519489" y="5566104"/>
            <a:ext cx="430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1</a:t>
            </a:r>
            <a:r>
              <a:rPr lang="en-US" dirty="0"/>
              <a:t> = b</a:t>
            </a:r>
            <a:r>
              <a:rPr lang="en-US" baseline="-25000" dirty="0"/>
              <a:t>0</a:t>
            </a:r>
            <a:r>
              <a:rPr lang="en-US" dirty="0"/>
              <a:t> + b</a:t>
            </a:r>
            <a:r>
              <a:rPr lang="en-US" baseline="-25000" dirty="0"/>
              <a:t>1,1</a:t>
            </a:r>
            <a:r>
              <a:rPr lang="en-US" dirty="0"/>
              <a:t>x</a:t>
            </a:r>
            <a:r>
              <a:rPr lang="en-US" baseline="-25000" dirty="0"/>
              <a:t>1 </a:t>
            </a:r>
            <a:r>
              <a:rPr lang="en-US" dirty="0"/>
              <a:t>+ b</a:t>
            </a:r>
            <a:r>
              <a:rPr lang="en-US" baseline="-25000" dirty="0"/>
              <a:t>2,1</a:t>
            </a:r>
            <a:r>
              <a:rPr lang="en-US" dirty="0"/>
              <a:t>x</a:t>
            </a:r>
            <a:r>
              <a:rPr lang="en-US" baseline="-25000" dirty="0"/>
              <a:t>2 </a:t>
            </a:r>
            <a:r>
              <a:rPr lang="en-US" dirty="0"/>
              <a:t>+ b</a:t>
            </a:r>
            <a:r>
              <a:rPr lang="en-US" baseline="-25000" dirty="0"/>
              <a:t>3,1</a:t>
            </a:r>
            <a:r>
              <a:rPr lang="en-US" dirty="0"/>
              <a:t>x</a:t>
            </a:r>
            <a:r>
              <a:rPr lang="en-US" baseline="-25000" dirty="0"/>
              <a:t>3 </a:t>
            </a:r>
            <a:r>
              <a:rPr lang="en-US" dirty="0"/>
              <a:t>+</a:t>
            </a:r>
            <a:r>
              <a:rPr lang="en-US" baseline="-25000" dirty="0"/>
              <a:t> </a:t>
            </a:r>
            <a:r>
              <a:rPr lang="en-US" dirty="0"/>
              <a:t>b</a:t>
            </a:r>
            <a:r>
              <a:rPr lang="en-US" baseline="-25000" dirty="0"/>
              <a:t>4,1</a:t>
            </a:r>
            <a:r>
              <a:rPr lang="en-US" dirty="0"/>
              <a:t>x</a:t>
            </a:r>
            <a:r>
              <a:rPr lang="en-US" baseline="-25000" dirty="0"/>
              <a:t>4 </a:t>
            </a:r>
            <a:r>
              <a:rPr lang="en-US" dirty="0"/>
              <a:t>+</a:t>
            </a:r>
            <a:r>
              <a:rPr lang="en-US" baseline="-25000" dirty="0"/>
              <a:t> </a:t>
            </a:r>
            <a:r>
              <a:rPr lang="en-US" dirty="0"/>
              <a:t>b</a:t>
            </a:r>
            <a:r>
              <a:rPr lang="en-US" baseline="-25000" dirty="0"/>
              <a:t>5,1</a:t>
            </a:r>
            <a:r>
              <a:rPr lang="en-US" dirty="0"/>
              <a:t>x</a:t>
            </a:r>
            <a:r>
              <a:rPr lang="en-US" baseline="-25000" dirty="0"/>
              <a:t>5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F348F31-6ABA-3542-92C1-A60F50F0FD7E}"/>
              </a:ext>
            </a:extLst>
          </p:cNvPr>
          <p:cNvSpPr/>
          <p:nvPr/>
        </p:nvSpPr>
        <p:spPr>
          <a:xfrm>
            <a:off x="2915164" y="6045976"/>
            <a:ext cx="13756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 = </a:t>
            </a:r>
            <a:r>
              <a:rPr lang="en-US" u="sng" dirty="0"/>
              <a:t>    1      </a:t>
            </a:r>
            <a:r>
              <a:rPr lang="en-US" dirty="0"/>
              <a:t>    </a:t>
            </a:r>
          </a:p>
          <a:p>
            <a:r>
              <a:rPr lang="en-US" dirty="0"/>
              <a:t>       1 + e</a:t>
            </a:r>
            <a:r>
              <a:rPr lang="en-US" baseline="30000" dirty="0"/>
              <a:t>-z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B1D88F6-3894-2A4F-8DB3-AE4C92ABC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511" y="5216599"/>
            <a:ext cx="3486951" cy="151241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1522248-9C4C-1B4F-ABC3-8EE1155746B0}"/>
              </a:ext>
            </a:extLst>
          </p:cNvPr>
          <p:cNvSpPr txBox="1"/>
          <p:nvPr/>
        </p:nvSpPr>
        <p:spPr>
          <a:xfrm>
            <a:off x="469900" y="710680"/>
            <a:ext cx="664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a model with hidden units is automatic interaction discovery</a:t>
            </a:r>
          </a:p>
        </p:txBody>
      </p:sp>
    </p:spTree>
    <p:extLst>
      <p:ext uri="{BB962C8B-B14F-4D97-AF65-F5344CB8AC3E}">
        <p14:creationId xmlns:p14="http://schemas.microsoft.com/office/powerpoint/2010/main" val="194022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page11image1826240">
            <a:extLst>
              <a:ext uri="{FF2B5EF4-FFF2-40B4-BE49-F238E27FC236}">
                <a16:creationId xmlns:a16="http://schemas.microsoft.com/office/drawing/2014/main" id="{292C767B-27EE-2C40-A00C-A1EC9FBA3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32420"/>
            <a:ext cx="9474200" cy="639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980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 descr="page10image2971952">
            <a:extLst>
              <a:ext uri="{FF2B5EF4-FFF2-40B4-BE49-F238E27FC236}">
                <a16:creationId xmlns:a16="http://schemas.microsoft.com/office/drawing/2014/main" id="{F697C9A7-16DD-3B44-A93C-BBD029B26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348" y="155575"/>
            <a:ext cx="8736469" cy="654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533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AC66A8-154A-0244-8527-EC62C14AA438}"/>
              </a:ext>
            </a:extLst>
          </p:cNvPr>
          <p:cNvSpPr txBox="1"/>
          <p:nvPr/>
        </p:nvSpPr>
        <p:spPr>
          <a:xfrm>
            <a:off x="279400" y="127000"/>
            <a:ext cx="108410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Hidden layers (and the weights to and from them) are the knowledge in the neural network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F10D7A-4ADD-2946-8F86-6A84A23F1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689100"/>
            <a:ext cx="11477037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86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AC66A8-154A-0244-8527-EC62C14AA438}"/>
              </a:ext>
            </a:extLst>
          </p:cNvPr>
          <p:cNvSpPr txBox="1"/>
          <p:nvPr/>
        </p:nvSpPr>
        <p:spPr>
          <a:xfrm>
            <a:off x="279400" y="127000"/>
            <a:ext cx="108410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Hidden layers (and the weights to and from them) are the knowledge in the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F20A2-9448-024F-AB3A-98555AFC1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7229"/>
            <a:ext cx="12192000" cy="2631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B676F4-C6A4-4641-858C-52B14A7C7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02036"/>
            <a:ext cx="12192000" cy="25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12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AC66A8-154A-0244-8527-EC62C14AA438}"/>
              </a:ext>
            </a:extLst>
          </p:cNvPr>
          <p:cNvSpPr txBox="1"/>
          <p:nvPr/>
        </p:nvSpPr>
        <p:spPr>
          <a:xfrm>
            <a:off x="279400" y="127000"/>
            <a:ext cx="108410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Hidden layers (and the weights to and from them) are the knowledge in the neural network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676F4-C6A4-4641-858C-52B14A7C7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0136"/>
            <a:ext cx="12192000" cy="25337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5FD46F-37BA-E44C-AC46-8E8E6AF3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29782"/>
            <a:ext cx="12192000" cy="256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26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AC66A8-154A-0244-8527-EC62C14AA438}"/>
              </a:ext>
            </a:extLst>
          </p:cNvPr>
          <p:cNvSpPr txBox="1"/>
          <p:nvPr/>
        </p:nvSpPr>
        <p:spPr>
          <a:xfrm>
            <a:off x="279400" y="127000"/>
            <a:ext cx="108410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Hidden layers (and the weights to and from them) are the knowledge in the neural network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FD46F-37BA-E44C-AC46-8E8E6AF3A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5782"/>
            <a:ext cx="12192000" cy="25647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16F01C-A13D-6346-A6BE-56F31D56F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2126"/>
            <a:ext cx="12192000" cy="261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477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AC66A8-154A-0244-8527-EC62C14AA438}"/>
              </a:ext>
            </a:extLst>
          </p:cNvPr>
          <p:cNvSpPr txBox="1"/>
          <p:nvPr/>
        </p:nvSpPr>
        <p:spPr>
          <a:xfrm>
            <a:off x="279400" y="127000"/>
            <a:ext cx="108410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Hidden layers (and the weights to and from them) are the knowledge in the neural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6F01C-A13D-6346-A6BE-56F31D56F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726"/>
            <a:ext cx="12192000" cy="2616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0B238D-AF4C-CE42-81FF-468F45FD2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83961"/>
            <a:ext cx="12192000" cy="25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90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 descr="page11image1826240">
            <a:extLst>
              <a:ext uri="{FF2B5EF4-FFF2-40B4-BE49-F238E27FC236}">
                <a16:creationId xmlns:a16="http://schemas.microsoft.com/office/drawing/2014/main" id="{A5130CAD-25AC-1142-85E0-4B501568B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16673"/>
            <a:ext cx="8928100" cy="602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809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9EBD2C-0A75-B241-B483-826666B05BE2}"/>
              </a:ext>
            </a:extLst>
          </p:cNvPr>
          <p:cNvSpPr txBox="1"/>
          <p:nvPr/>
        </p:nvSpPr>
        <p:spPr>
          <a:xfrm>
            <a:off x="254000" y="381000"/>
            <a:ext cx="3074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Features of ANNs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D2C61-FDA1-1840-AD58-DCA6514FCB31}"/>
              </a:ext>
            </a:extLst>
          </p:cNvPr>
          <p:cNvSpPr txBox="1"/>
          <p:nvPr/>
        </p:nvSpPr>
        <p:spPr>
          <a:xfrm>
            <a:off x="327897" y="965775"/>
            <a:ext cx="85359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Input-output mapping (nonparametric statistical inference)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Nonlinearity (of processing units)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Adaptivity (parameter tuning)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Graded response (degree of 'confidence’)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Contextual information (with recurrent connectivity)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Fault tolerance (graceful degradation)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VLSI </a:t>
            </a:r>
            <a:r>
              <a:rPr lang="en-US" sz="2400" dirty="0" err="1"/>
              <a:t>implementability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Neurobiological analogy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Uniformity of analysis and design</a:t>
            </a:r>
          </a:p>
        </p:txBody>
      </p:sp>
    </p:spTree>
    <p:extLst>
      <p:ext uri="{BB962C8B-B14F-4D97-AF65-F5344CB8AC3E}">
        <p14:creationId xmlns:p14="http://schemas.microsoft.com/office/powerpoint/2010/main" val="243301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1312A8-AAC0-2F49-9EEC-5C546350B4A8}"/>
              </a:ext>
            </a:extLst>
          </p:cNvPr>
          <p:cNvSpPr/>
          <p:nvPr/>
        </p:nvSpPr>
        <p:spPr>
          <a:xfrm>
            <a:off x="482600" y="545118"/>
            <a:ext cx="11163300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Brain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Highly complex, non-linear and parallel information processing system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~ 1011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~ 1015 synapses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Glial cells even more numerous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On certain tasks, brain is much faster than supercomputers of today, even though neurons are very slow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Mostly(?) prewired at birth, but very plastic throughout life importance of learning: involves 3 mechanisms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modification (and death) of existing synapses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generation of new synapses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generation of new neural cells </a:t>
            </a:r>
            <a:endParaRPr lang="en-US" sz="2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09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9EBD2C-0A75-B241-B483-826666B05BE2}"/>
              </a:ext>
            </a:extLst>
          </p:cNvPr>
          <p:cNvSpPr txBox="1"/>
          <p:nvPr/>
        </p:nvSpPr>
        <p:spPr>
          <a:xfrm>
            <a:off x="254000" y="381000"/>
            <a:ext cx="5135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Shortcomings of Simple ANNs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D2C61-FDA1-1840-AD58-DCA6514FCB31}"/>
              </a:ext>
            </a:extLst>
          </p:cNvPr>
          <p:cNvSpPr txBox="1"/>
          <p:nvPr/>
        </p:nvSpPr>
        <p:spPr>
          <a:xfrm>
            <a:off x="327898" y="965775"/>
            <a:ext cx="78869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Current learning algorithms are pretty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Merely pattern matching, not true intelligence or reasoning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Cant learn something ”outside their training set”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7365FA-7D57-C448-8206-5E4F4398F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701" y="2362200"/>
            <a:ext cx="42291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2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page5image1809664">
            <a:extLst>
              <a:ext uri="{FF2B5EF4-FFF2-40B4-BE49-F238E27FC236}">
                <a16:creationId xmlns:a16="http://schemas.microsoft.com/office/drawing/2014/main" id="{591B6A09-515A-1D42-B955-4B0EE361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28" y="965200"/>
            <a:ext cx="10790343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417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EE11AF-BC3D-9144-A832-19F4761D8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268" y="361950"/>
            <a:ext cx="8185673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0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age7image1823776">
            <a:extLst>
              <a:ext uri="{FF2B5EF4-FFF2-40B4-BE49-F238E27FC236}">
                <a16:creationId xmlns:a16="http://schemas.microsoft.com/office/drawing/2014/main" id="{ABA1F148-B207-164A-8DE2-5C847D899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0" y="1733550"/>
            <a:ext cx="47752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page7image1824224">
            <a:extLst>
              <a:ext uri="{FF2B5EF4-FFF2-40B4-BE49-F238E27FC236}">
                <a16:creationId xmlns:a16="http://schemas.microsoft.com/office/drawing/2014/main" id="{C362154A-9956-A149-A7C7-C1AAF0B52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1" y="1441450"/>
            <a:ext cx="45466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22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F9C054-FD06-364F-BA56-127215ED9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711" y="565150"/>
            <a:ext cx="10182578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59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2458</TotalTime>
  <Words>1555</Words>
  <Application>Microsoft Macintosh PowerPoint</Application>
  <PresentationFormat>Widescreen</PresentationFormat>
  <Paragraphs>707</Paragraphs>
  <Slides>50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LiberationSans</vt:lpstr>
      <vt:lpstr>Times</vt:lpstr>
      <vt:lpstr>Times New Roman</vt:lpstr>
      <vt:lpstr>Celestial</vt:lpstr>
      <vt:lpstr>Lecture 14: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 231-1</dc:title>
  <dc:creator>Jon Willits</dc:creator>
  <cp:lastModifiedBy>Willits, Jon Anthony</cp:lastModifiedBy>
  <cp:revision>39</cp:revision>
  <dcterms:created xsi:type="dcterms:W3CDTF">2017-04-02T17:26:31Z</dcterms:created>
  <dcterms:modified xsi:type="dcterms:W3CDTF">2019-04-23T20:29:36Z</dcterms:modified>
</cp:coreProperties>
</file>